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33"/>
  </p:notesMasterIdLst>
  <p:sldIdLst>
    <p:sldId id="256" r:id="rId2"/>
    <p:sldId id="259" r:id="rId3"/>
    <p:sldId id="420" r:id="rId4"/>
    <p:sldId id="471" r:id="rId5"/>
    <p:sldId id="472" r:id="rId6"/>
    <p:sldId id="473" r:id="rId7"/>
    <p:sldId id="474" r:id="rId8"/>
    <p:sldId id="486" r:id="rId9"/>
    <p:sldId id="487" r:id="rId10"/>
    <p:sldId id="488" r:id="rId11"/>
    <p:sldId id="475" r:id="rId12"/>
    <p:sldId id="476" r:id="rId13"/>
    <p:sldId id="477" r:id="rId14"/>
    <p:sldId id="478" r:id="rId15"/>
    <p:sldId id="490" r:id="rId16"/>
    <p:sldId id="491" r:id="rId17"/>
    <p:sldId id="492" r:id="rId18"/>
    <p:sldId id="332" r:id="rId19"/>
    <p:sldId id="421" r:id="rId20"/>
    <p:sldId id="422" r:id="rId21"/>
    <p:sldId id="423" r:id="rId22"/>
    <p:sldId id="424" r:id="rId23"/>
    <p:sldId id="426" r:id="rId24"/>
    <p:sldId id="427" r:id="rId25"/>
    <p:sldId id="431" r:id="rId26"/>
    <p:sldId id="432" r:id="rId27"/>
    <p:sldId id="428" r:id="rId28"/>
    <p:sldId id="433" r:id="rId29"/>
    <p:sldId id="434" r:id="rId30"/>
    <p:sldId id="493" r:id="rId31"/>
    <p:sldId id="494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929" autoAdjust="0"/>
    <p:restoredTop sz="94660"/>
  </p:normalViewPr>
  <p:slideViewPr>
    <p:cSldViewPr>
      <p:cViewPr varScale="1">
        <p:scale>
          <a:sx n="110" d="100"/>
          <a:sy n="110" d="100"/>
        </p:scale>
        <p:origin x="2346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-1086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7D8367-7BE7-4B2B-BDD1-82FE74F4A348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87F59AB-4E5A-4B8C-99A0-A125D2E7EAC7}">
      <dgm:prSet phldrT="[Text]"/>
      <dgm:spPr/>
      <dgm:t>
        <a:bodyPr/>
        <a:lstStyle/>
        <a:p>
          <a:r>
            <a:rPr lang="en-US" dirty="0"/>
            <a:t>Sensor Node/Edge</a:t>
          </a:r>
          <a:endParaRPr lang="en-GB" dirty="0"/>
        </a:p>
      </dgm:t>
    </dgm:pt>
    <dgm:pt modelId="{BEC07863-757D-434A-B2B8-56852F0D684C}" type="parTrans" cxnId="{5BE44A4D-376B-47BD-A280-B965517E80CA}">
      <dgm:prSet/>
      <dgm:spPr/>
      <dgm:t>
        <a:bodyPr/>
        <a:lstStyle/>
        <a:p>
          <a:endParaRPr lang="en-GB"/>
        </a:p>
      </dgm:t>
    </dgm:pt>
    <dgm:pt modelId="{5FA9FE07-4A2A-45CD-83D9-853D8FD8C5E3}" type="sibTrans" cxnId="{5BE44A4D-376B-47BD-A280-B965517E80CA}">
      <dgm:prSet/>
      <dgm:spPr/>
      <dgm:t>
        <a:bodyPr/>
        <a:lstStyle/>
        <a:p>
          <a:endParaRPr lang="en-GB"/>
        </a:p>
      </dgm:t>
    </dgm:pt>
    <dgm:pt modelId="{B6C9F59A-17B5-43AC-AA63-0DF34C48E297}">
      <dgm:prSet phldrT="[Text]"/>
      <dgm:spPr/>
      <dgm:t>
        <a:bodyPr/>
        <a:lstStyle/>
        <a:p>
          <a:r>
            <a:rPr lang="en-US" dirty="0"/>
            <a:t>Collect sensor values at periodic interval.</a:t>
          </a:r>
          <a:endParaRPr lang="en-GB" dirty="0"/>
        </a:p>
      </dgm:t>
    </dgm:pt>
    <dgm:pt modelId="{C8E3F8BB-5F28-42A8-9093-75515F8B0628}" type="parTrans" cxnId="{321D750D-8004-465F-9F6D-E90A7293D1AA}">
      <dgm:prSet/>
      <dgm:spPr/>
      <dgm:t>
        <a:bodyPr/>
        <a:lstStyle/>
        <a:p>
          <a:endParaRPr lang="en-GB"/>
        </a:p>
      </dgm:t>
    </dgm:pt>
    <dgm:pt modelId="{3AD8CDD6-4F13-4147-A2C3-F888942E7570}" type="sibTrans" cxnId="{321D750D-8004-465F-9F6D-E90A7293D1AA}">
      <dgm:prSet/>
      <dgm:spPr/>
      <dgm:t>
        <a:bodyPr/>
        <a:lstStyle/>
        <a:p>
          <a:endParaRPr lang="en-GB"/>
        </a:p>
      </dgm:t>
    </dgm:pt>
    <dgm:pt modelId="{9FA7F46A-9614-4E41-99D1-B877D05A8D53}">
      <dgm:prSet phldrT="[Text]"/>
      <dgm:spPr/>
      <dgm:t>
        <a:bodyPr/>
        <a:lstStyle/>
        <a:p>
          <a:r>
            <a:rPr lang="en-US" dirty="0"/>
            <a:t>Cloud Server</a:t>
          </a:r>
          <a:endParaRPr lang="en-GB" dirty="0"/>
        </a:p>
      </dgm:t>
    </dgm:pt>
    <dgm:pt modelId="{CBA6FB8F-A9FF-43A6-A080-B5637FDA9009}" type="parTrans" cxnId="{C4F6A618-4A1F-44DC-A5F6-E6F7C29C8FA7}">
      <dgm:prSet/>
      <dgm:spPr/>
      <dgm:t>
        <a:bodyPr/>
        <a:lstStyle/>
        <a:p>
          <a:endParaRPr lang="en-GB"/>
        </a:p>
      </dgm:t>
    </dgm:pt>
    <dgm:pt modelId="{AE03ABA8-746B-4521-82F9-4080DEE625A0}" type="sibTrans" cxnId="{C4F6A618-4A1F-44DC-A5F6-E6F7C29C8FA7}">
      <dgm:prSet/>
      <dgm:spPr/>
      <dgm:t>
        <a:bodyPr/>
        <a:lstStyle/>
        <a:p>
          <a:endParaRPr lang="en-GB"/>
        </a:p>
      </dgm:t>
    </dgm:pt>
    <dgm:pt modelId="{F97B7191-6164-4D02-AB0E-1767783ED27C}">
      <dgm:prSet phldrT="[Text]"/>
      <dgm:spPr/>
      <dgm:t>
        <a:bodyPr/>
        <a:lstStyle/>
        <a:p>
          <a:r>
            <a:rPr lang="en-US" dirty="0"/>
            <a:t>Store sensor values in database.</a:t>
          </a:r>
          <a:endParaRPr lang="en-GB" dirty="0"/>
        </a:p>
      </dgm:t>
    </dgm:pt>
    <dgm:pt modelId="{19DAA135-0500-4573-A27E-02CA6FABC3CE}" type="parTrans" cxnId="{D76C6601-4045-49FA-8EE6-EAC3ED56798A}">
      <dgm:prSet/>
      <dgm:spPr/>
      <dgm:t>
        <a:bodyPr/>
        <a:lstStyle/>
        <a:p>
          <a:endParaRPr lang="en-GB"/>
        </a:p>
      </dgm:t>
    </dgm:pt>
    <dgm:pt modelId="{B2E52B6C-64AA-49A2-BDC6-B9E17DB79752}" type="sibTrans" cxnId="{D76C6601-4045-49FA-8EE6-EAC3ED56798A}">
      <dgm:prSet/>
      <dgm:spPr/>
      <dgm:t>
        <a:bodyPr/>
        <a:lstStyle/>
        <a:p>
          <a:endParaRPr lang="en-GB"/>
        </a:p>
      </dgm:t>
    </dgm:pt>
    <dgm:pt modelId="{1134864F-C85D-44CA-99D1-3C5F9DD31E83}">
      <dgm:prSet phldrT="[Text]"/>
      <dgm:spPr/>
      <dgm:t>
        <a:bodyPr/>
        <a:lstStyle/>
        <a:p>
          <a:r>
            <a:rPr lang="en-US" dirty="0"/>
            <a:t>Python Analytics Program</a:t>
          </a:r>
          <a:endParaRPr lang="en-GB" dirty="0"/>
        </a:p>
      </dgm:t>
    </dgm:pt>
    <dgm:pt modelId="{12C06E4D-84C9-4C76-B5D4-C43C18414974}" type="parTrans" cxnId="{6F186CE1-2430-43D9-B4FE-1E25172BA556}">
      <dgm:prSet/>
      <dgm:spPr/>
      <dgm:t>
        <a:bodyPr/>
        <a:lstStyle/>
        <a:p>
          <a:endParaRPr lang="en-GB"/>
        </a:p>
      </dgm:t>
    </dgm:pt>
    <dgm:pt modelId="{006EB32A-CD40-4DEC-8135-0E7A48C11234}" type="sibTrans" cxnId="{6F186CE1-2430-43D9-B4FE-1E25172BA556}">
      <dgm:prSet/>
      <dgm:spPr/>
      <dgm:t>
        <a:bodyPr/>
        <a:lstStyle/>
        <a:p>
          <a:endParaRPr lang="en-GB"/>
        </a:p>
      </dgm:t>
    </dgm:pt>
    <dgm:pt modelId="{30A7A002-1CA0-4435-82F5-13E4D1DF2BE2}">
      <dgm:prSet phldrT="[Text]"/>
      <dgm:spPr/>
      <dgm:t>
        <a:bodyPr/>
        <a:lstStyle/>
        <a:p>
          <a:r>
            <a:rPr lang="en-US" dirty="0"/>
            <a:t>Use a sliding window technique to select most recent observations for training model.</a:t>
          </a:r>
          <a:endParaRPr lang="en-GB" dirty="0"/>
        </a:p>
      </dgm:t>
    </dgm:pt>
    <dgm:pt modelId="{F9895B21-D0A8-4A25-8A4A-CE8CCB3A41F0}" type="parTrans" cxnId="{3C344B3D-C2CA-4076-B734-CEA4D8E7DDDB}">
      <dgm:prSet/>
      <dgm:spPr/>
      <dgm:t>
        <a:bodyPr/>
        <a:lstStyle/>
        <a:p>
          <a:endParaRPr lang="en-GB"/>
        </a:p>
      </dgm:t>
    </dgm:pt>
    <dgm:pt modelId="{DAFF6D6F-95D0-4522-A196-0997459F8E72}" type="sibTrans" cxnId="{3C344B3D-C2CA-4076-B734-CEA4D8E7DDDB}">
      <dgm:prSet/>
      <dgm:spPr/>
      <dgm:t>
        <a:bodyPr/>
        <a:lstStyle/>
        <a:p>
          <a:endParaRPr lang="en-GB"/>
        </a:p>
      </dgm:t>
    </dgm:pt>
    <dgm:pt modelId="{BC1E31CB-A4D3-4B6C-9AFF-FF63F6BF0ADF}">
      <dgm:prSet phldrT="[Text]"/>
      <dgm:spPr/>
      <dgm:t>
        <a:bodyPr/>
        <a:lstStyle/>
        <a:p>
          <a:r>
            <a:rPr lang="en-US" dirty="0"/>
            <a:t>Report sensor values to cloud server.</a:t>
          </a:r>
          <a:endParaRPr lang="en-GB" dirty="0"/>
        </a:p>
      </dgm:t>
    </dgm:pt>
    <dgm:pt modelId="{EA773FCE-02EF-469C-9978-DC9E9B644DCC}" type="parTrans" cxnId="{AB2FC3FB-92B0-4F61-89C1-E3D9E6DF3EAB}">
      <dgm:prSet/>
      <dgm:spPr/>
      <dgm:t>
        <a:bodyPr/>
        <a:lstStyle/>
        <a:p>
          <a:endParaRPr lang="en-GB"/>
        </a:p>
      </dgm:t>
    </dgm:pt>
    <dgm:pt modelId="{F01B1DF6-3858-4A43-BE0D-54D446DDB54C}" type="sibTrans" cxnId="{AB2FC3FB-92B0-4F61-89C1-E3D9E6DF3EAB}">
      <dgm:prSet/>
      <dgm:spPr/>
      <dgm:t>
        <a:bodyPr/>
        <a:lstStyle/>
        <a:p>
          <a:endParaRPr lang="en-GB"/>
        </a:p>
      </dgm:t>
    </dgm:pt>
    <dgm:pt modelId="{256F839B-96F5-4B4D-8F5C-264D00980E43}">
      <dgm:prSet phldrT="[Text]"/>
      <dgm:spPr/>
      <dgm:t>
        <a:bodyPr/>
        <a:lstStyle/>
        <a:p>
          <a:r>
            <a:rPr lang="en-US" dirty="0"/>
            <a:t>Save model</a:t>
          </a:r>
          <a:endParaRPr lang="en-GB" dirty="0"/>
        </a:p>
      </dgm:t>
    </dgm:pt>
    <dgm:pt modelId="{3EFC8DF2-39D4-42A2-8260-7DE5795E9197}" type="parTrans" cxnId="{06E8E6B8-F08A-47A2-A1ED-E0965236FCAA}">
      <dgm:prSet/>
      <dgm:spPr/>
      <dgm:t>
        <a:bodyPr/>
        <a:lstStyle/>
        <a:p>
          <a:endParaRPr lang="en-GB"/>
        </a:p>
      </dgm:t>
    </dgm:pt>
    <dgm:pt modelId="{59812ED4-5DF0-4A5C-B14C-EB150EE2C034}" type="sibTrans" cxnId="{06E8E6B8-F08A-47A2-A1ED-E0965236FCAA}">
      <dgm:prSet/>
      <dgm:spPr/>
      <dgm:t>
        <a:bodyPr/>
        <a:lstStyle/>
        <a:p>
          <a:endParaRPr lang="en-GB"/>
        </a:p>
      </dgm:t>
    </dgm:pt>
    <dgm:pt modelId="{31EF2F58-6391-4C32-88FF-6BDBC127D0DE}">
      <dgm:prSet/>
      <dgm:spPr/>
      <dgm:t>
        <a:bodyPr/>
        <a:lstStyle/>
        <a:p>
          <a:r>
            <a:rPr lang="en-US" dirty="0"/>
            <a:t>Python Analytics Web Service</a:t>
          </a:r>
          <a:endParaRPr lang="en-GB" dirty="0"/>
        </a:p>
      </dgm:t>
    </dgm:pt>
    <dgm:pt modelId="{6D4ED098-E3C8-4099-9E7B-B1FCEC08B1F0}" type="parTrans" cxnId="{FDA24160-18AF-44B0-93D9-EE21FBF01542}">
      <dgm:prSet/>
      <dgm:spPr/>
      <dgm:t>
        <a:bodyPr/>
        <a:lstStyle/>
        <a:p>
          <a:endParaRPr lang="en-GB"/>
        </a:p>
      </dgm:t>
    </dgm:pt>
    <dgm:pt modelId="{6DF456BE-4A8F-4005-8ED5-4E2900DA2402}" type="sibTrans" cxnId="{FDA24160-18AF-44B0-93D9-EE21FBF01542}">
      <dgm:prSet/>
      <dgm:spPr/>
      <dgm:t>
        <a:bodyPr/>
        <a:lstStyle/>
        <a:p>
          <a:endParaRPr lang="en-GB"/>
        </a:p>
      </dgm:t>
    </dgm:pt>
    <dgm:pt modelId="{AC120448-64C9-4879-B3EB-057F48836E77}">
      <dgm:prSet/>
      <dgm:spPr/>
      <dgm:t>
        <a:bodyPr/>
        <a:lstStyle/>
        <a:p>
          <a:r>
            <a:rPr lang="en-US" dirty="0"/>
            <a:t>Expose a web service for a software application to consume.</a:t>
          </a:r>
          <a:endParaRPr lang="en-GB" dirty="0"/>
        </a:p>
      </dgm:t>
    </dgm:pt>
    <dgm:pt modelId="{FF26198A-1B55-4F01-96EA-08810DE43093}" type="parTrans" cxnId="{09E40953-896A-41CE-A531-39D58002E630}">
      <dgm:prSet/>
      <dgm:spPr/>
      <dgm:t>
        <a:bodyPr/>
        <a:lstStyle/>
        <a:p>
          <a:endParaRPr lang="en-GB"/>
        </a:p>
      </dgm:t>
    </dgm:pt>
    <dgm:pt modelId="{794B5577-0BDF-4DB5-A63F-96CAFFD00904}" type="sibTrans" cxnId="{09E40953-896A-41CE-A531-39D58002E630}">
      <dgm:prSet/>
      <dgm:spPr/>
      <dgm:t>
        <a:bodyPr/>
        <a:lstStyle/>
        <a:p>
          <a:endParaRPr lang="en-GB"/>
        </a:p>
      </dgm:t>
    </dgm:pt>
    <dgm:pt modelId="{175695D3-0D3B-41C0-A4CD-FCD9B915CC14}">
      <dgm:prSet/>
      <dgm:spPr/>
      <dgm:t>
        <a:bodyPr/>
        <a:lstStyle/>
        <a:p>
          <a:r>
            <a:rPr lang="en-US" dirty="0"/>
            <a:t>Pass in current temperature and humidity and gets a prediction on whether it will rain.</a:t>
          </a:r>
          <a:endParaRPr lang="en-GB" dirty="0"/>
        </a:p>
      </dgm:t>
    </dgm:pt>
    <dgm:pt modelId="{E907C411-551A-40BD-A853-7BECB46B0E90}" type="parTrans" cxnId="{8F47F81D-50E9-4078-A9A4-E4E1E1FC61F6}">
      <dgm:prSet/>
      <dgm:spPr/>
      <dgm:t>
        <a:bodyPr/>
        <a:lstStyle/>
        <a:p>
          <a:endParaRPr lang="en-GB"/>
        </a:p>
      </dgm:t>
    </dgm:pt>
    <dgm:pt modelId="{76A78311-2415-4E1B-8173-6DEFA7F415E0}" type="sibTrans" cxnId="{8F47F81D-50E9-4078-A9A4-E4E1E1FC61F6}">
      <dgm:prSet/>
      <dgm:spPr/>
      <dgm:t>
        <a:bodyPr/>
        <a:lstStyle/>
        <a:p>
          <a:endParaRPr lang="en-GB"/>
        </a:p>
      </dgm:t>
    </dgm:pt>
    <dgm:pt modelId="{FE51A2AC-19D4-4ADD-B3E9-8F9F22CF59EC}">
      <dgm:prSet/>
      <dgm:spPr/>
      <dgm:t>
        <a:bodyPr/>
        <a:lstStyle/>
        <a:p>
          <a:r>
            <a:rPr lang="en-US" dirty="0"/>
            <a:t>Python Data Prep Program</a:t>
          </a:r>
          <a:endParaRPr lang="en-GB" dirty="0"/>
        </a:p>
      </dgm:t>
    </dgm:pt>
    <dgm:pt modelId="{7629B286-8500-4BD5-A63B-49EFF7AFB3A5}" type="parTrans" cxnId="{D1470F72-B5BA-4832-B04A-247B38B86077}">
      <dgm:prSet/>
      <dgm:spPr/>
      <dgm:t>
        <a:bodyPr/>
        <a:lstStyle/>
        <a:p>
          <a:endParaRPr lang="en-GB"/>
        </a:p>
      </dgm:t>
    </dgm:pt>
    <dgm:pt modelId="{B265EF49-7C91-4CED-A493-75691F994A45}" type="sibTrans" cxnId="{D1470F72-B5BA-4832-B04A-247B38B86077}">
      <dgm:prSet/>
      <dgm:spPr/>
      <dgm:t>
        <a:bodyPr/>
        <a:lstStyle/>
        <a:p>
          <a:endParaRPr lang="en-GB"/>
        </a:p>
      </dgm:t>
    </dgm:pt>
    <dgm:pt modelId="{19421C32-9BF5-4338-B494-C34FA3C36015}">
      <dgm:prSet/>
      <dgm:spPr/>
      <dgm:t>
        <a:bodyPr/>
        <a:lstStyle/>
        <a:p>
          <a:r>
            <a:rPr lang="en-US" dirty="0"/>
            <a:t>Remove observations with missing data.</a:t>
          </a:r>
          <a:endParaRPr lang="en-GB" dirty="0"/>
        </a:p>
      </dgm:t>
    </dgm:pt>
    <dgm:pt modelId="{E2B50E9A-4743-428D-8DBE-2741AB1604BB}" type="parTrans" cxnId="{65F3303A-CA8D-4DCC-8680-09B8F76EB5AE}">
      <dgm:prSet/>
      <dgm:spPr/>
      <dgm:t>
        <a:bodyPr/>
        <a:lstStyle/>
        <a:p>
          <a:endParaRPr lang="en-GB"/>
        </a:p>
      </dgm:t>
    </dgm:pt>
    <dgm:pt modelId="{9A4A82F0-443D-454A-9F62-2A3C9821F8CB}" type="sibTrans" cxnId="{65F3303A-CA8D-4DCC-8680-09B8F76EB5AE}">
      <dgm:prSet/>
      <dgm:spPr/>
      <dgm:t>
        <a:bodyPr/>
        <a:lstStyle/>
        <a:p>
          <a:endParaRPr lang="en-GB"/>
        </a:p>
      </dgm:t>
    </dgm:pt>
    <dgm:pt modelId="{2F0D1B6F-5143-41BB-BAD5-65A1C8387A16}">
      <dgm:prSet/>
      <dgm:spPr/>
      <dgm:t>
        <a:bodyPr/>
        <a:lstStyle/>
        <a:p>
          <a:r>
            <a:rPr lang="en-US" dirty="0"/>
            <a:t>Smooth out the sensor values over a predefined interval.</a:t>
          </a:r>
          <a:endParaRPr lang="en-GB" dirty="0"/>
        </a:p>
      </dgm:t>
    </dgm:pt>
    <dgm:pt modelId="{B13246FB-2C3C-49EE-8A90-842596DB1D3D}" type="parTrans" cxnId="{F68906F2-CEF6-4359-B0AE-082DA1984D21}">
      <dgm:prSet/>
      <dgm:spPr/>
      <dgm:t>
        <a:bodyPr/>
        <a:lstStyle/>
        <a:p>
          <a:endParaRPr lang="en-GB"/>
        </a:p>
      </dgm:t>
    </dgm:pt>
    <dgm:pt modelId="{D20DC76E-42B0-428D-9A0D-7AFD6B1C8DC7}" type="sibTrans" cxnId="{F68906F2-CEF6-4359-B0AE-082DA1984D21}">
      <dgm:prSet/>
      <dgm:spPr/>
      <dgm:t>
        <a:bodyPr/>
        <a:lstStyle/>
        <a:p>
          <a:endParaRPr lang="en-GB"/>
        </a:p>
      </dgm:t>
    </dgm:pt>
    <dgm:pt modelId="{7B06E3A8-F845-45A3-9CB9-864CF60334F9}" type="pres">
      <dgm:prSet presAssocID="{867D8367-7BE7-4B2B-BDD1-82FE74F4A348}" presName="linearFlow" presStyleCnt="0">
        <dgm:presLayoutVars>
          <dgm:dir/>
          <dgm:animLvl val="lvl"/>
          <dgm:resizeHandles val="exact"/>
        </dgm:presLayoutVars>
      </dgm:prSet>
      <dgm:spPr/>
    </dgm:pt>
    <dgm:pt modelId="{ADD71EDF-3F15-4BE7-A450-3021C21F9D21}" type="pres">
      <dgm:prSet presAssocID="{087F59AB-4E5A-4B8C-99A0-A125D2E7EAC7}" presName="composite" presStyleCnt="0"/>
      <dgm:spPr/>
    </dgm:pt>
    <dgm:pt modelId="{774A2F87-E719-4D24-9BF9-8CCB57996679}" type="pres">
      <dgm:prSet presAssocID="{087F59AB-4E5A-4B8C-99A0-A125D2E7EAC7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160AFF0-B1BF-4549-9DE6-DF816677211F}" type="pres">
      <dgm:prSet presAssocID="{087F59AB-4E5A-4B8C-99A0-A125D2E7EAC7}" presName="parSh" presStyleLbl="node1" presStyleIdx="0" presStyleCnt="5"/>
      <dgm:spPr/>
    </dgm:pt>
    <dgm:pt modelId="{D344BB68-4390-46EE-A158-77F34D7789C6}" type="pres">
      <dgm:prSet presAssocID="{087F59AB-4E5A-4B8C-99A0-A125D2E7EAC7}" presName="desTx" presStyleLbl="fgAcc1" presStyleIdx="0" presStyleCnt="5">
        <dgm:presLayoutVars>
          <dgm:bulletEnabled val="1"/>
        </dgm:presLayoutVars>
      </dgm:prSet>
      <dgm:spPr/>
    </dgm:pt>
    <dgm:pt modelId="{7CC597B3-F71F-4BDF-881A-060D197C6008}" type="pres">
      <dgm:prSet presAssocID="{5FA9FE07-4A2A-45CD-83D9-853D8FD8C5E3}" presName="sibTrans" presStyleLbl="sibTrans2D1" presStyleIdx="0" presStyleCnt="4"/>
      <dgm:spPr/>
    </dgm:pt>
    <dgm:pt modelId="{4BDA5CC1-962C-4A7D-9853-304EBB5FAB9E}" type="pres">
      <dgm:prSet presAssocID="{5FA9FE07-4A2A-45CD-83D9-853D8FD8C5E3}" presName="connTx" presStyleLbl="sibTrans2D1" presStyleIdx="0" presStyleCnt="4"/>
      <dgm:spPr/>
    </dgm:pt>
    <dgm:pt modelId="{18FC6DAB-F377-4EC1-BFEF-2212B1E411BC}" type="pres">
      <dgm:prSet presAssocID="{9FA7F46A-9614-4E41-99D1-B877D05A8D53}" presName="composite" presStyleCnt="0"/>
      <dgm:spPr/>
    </dgm:pt>
    <dgm:pt modelId="{9E8C61C2-6F05-47AF-BCAE-9B331AEED8CC}" type="pres">
      <dgm:prSet presAssocID="{9FA7F46A-9614-4E41-99D1-B877D05A8D53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1BC9309-2547-408A-8711-8AA0B8513C41}" type="pres">
      <dgm:prSet presAssocID="{9FA7F46A-9614-4E41-99D1-B877D05A8D53}" presName="parSh" presStyleLbl="node1" presStyleIdx="1" presStyleCnt="5"/>
      <dgm:spPr/>
    </dgm:pt>
    <dgm:pt modelId="{C16334DF-CE19-494D-B345-4AF6BF2DABA5}" type="pres">
      <dgm:prSet presAssocID="{9FA7F46A-9614-4E41-99D1-B877D05A8D53}" presName="desTx" presStyleLbl="fgAcc1" presStyleIdx="1" presStyleCnt="5">
        <dgm:presLayoutVars>
          <dgm:bulletEnabled val="1"/>
        </dgm:presLayoutVars>
      </dgm:prSet>
      <dgm:spPr/>
    </dgm:pt>
    <dgm:pt modelId="{72BBD28B-55FB-43B8-A4CE-FE7068405DDA}" type="pres">
      <dgm:prSet presAssocID="{AE03ABA8-746B-4521-82F9-4080DEE625A0}" presName="sibTrans" presStyleLbl="sibTrans2D1" presStyleIdx="1" presStyleCnt="4"/>
      <dgm:spPr/>
    </dgm:pt>
    <dgm:pt modelId="{BA821983-4AF5-49B6-A872-E4295E14D277}" type="pres">
      <dgm:prSet presAssocID="{AE03ABA8-746B-4521-82F9-4080DEE625A0}" presName="connTx" presStyleLbl="sibTrans2D1" presStyleIdx="1" presStyleCnt="4"/>
      <dgm:spPr/>
    </dgm:pt>
    <dgm:pt modelId="{AB1A6FCB-B41F-4A30-B062-13879D210D43}" type="pres">
      <dgm:prSet presAssocID="{FE51A2AC-19D4-4ADD-B3E9-8F9F22CF59EC}" presName="composite" presStyleCnt="0"/>
      <dgm:spPr/>
    </dgm:pt>
    <dgm:pt modelId="{B9121F5C-8E98-432B-8D65-63DBA156C239}" type="pres">
      <dgm:prSet presAssocID="{FE51A2AC-19D4-4ADD-B3E9-8F9F22CF59EC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08D00DD6-8613-4700-9D26-4191C7C5201F}" type="pres">
      <dgm:prSet presAssocID="{FE51A2AC-19D4-4ADD-B3E9-8F9F22CF59EC}" presName="parSh" presStyleLbl="node1" presStyleIdx="2" presStyleCnt="5"/>
      <dgm:spPr/>
    </dgm:pt>
    <dgm:pt modelId="{584DD38B-A276-4A4A-81A9-2251760FEBF2}" type="pres">
      <dgm:prSet presAssocID="{FE51A2AC-19D4-4ADD-B3E9-8F9F22CF59EC}" presName="desTx" presStyleLbl="fgAcc1" presStyleIdx="2" presStyleCnt="5">
        <dgm:presLayoutVars>
          <dgm:bulletEnabled val="1"/>
        </dgm:presLayoutVars>
      </dgm:prSet>
      <dgm:spPr/>
    </dgm:pt>
    <dgm:pt modelId="{3C47FFA4-0EAC-4998-9386-2E594B1A67E6}" type="pres">
      <dgm:prSet presAssocID="{B265EF49-7C91-4CED-A493-75691F994A45}" presName="sibTrans" presStyleLbl="sibTrans2D1" presStyleIdx="2" presStyleCnt="4"/>
      <dgm:spPr/>
    </dgm:pt>
    <dgm:pt modelId="{CEDB1310-3B65-4A44-82BE-F8B5E55BB411}" type="pres">
      <dgm:prSet presAssocID="{B265EF49-7C91-4CED-A493-75691F994A45}" presName="connTx" presStyleLbl="sibTrans2D1" presStyleIdx="2" presStyleCnt="4"/>
      <dgm:spPr/>
    </dgm:pt>
    <dgm:pt modelId="{89D4A7D0-7E6F-42F9-8E62-B2C49C6E7B03}" type="pres">
      <dgm:prSet presAssocID="{1134864F-C85D-44CA-99D1-3C5F9DD31E83}" presName="composite" presStyleCnt="0"/>
      <dgm:spPr/>
    </dgm:pt>
    <dgm:pt modelId="{2D2DCAA7-9037-4526-82B2-D384A8732C0C}" type="pres">
      <dgm:prSet presAssocID="{1134864F-C85D-44CA-99D1-3C5F9DD31E83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9DA7F444-E4DD-4D8E-A8A1-448F4EE1DFC7}" type="pres">
      <dgm:prSet presAssocID="{1134864F-C85D-44CA-99D1-3C5F9DD31E83}" presName="parSh" presStyleLbl="node1" presStyleIdx="3" presStyleCnt="5"/>
      <dgm:spPr/>
    </dgm:pt>
    <dgm:pt modelId="{098DBF14-9C69-49E0-AEBD-BCE53D08F4D4}" type="pres">
      <dgm:prSet presAssocID="{1134864F-C85D-44CA-99D1-3C5F9DD31E83}" presName="desTx" presStyleLbl="fgAcc1" presStyleIdx="3" presStyleCnt="5">
        <dgm:presLayoutVars>
          <dgm:bulletEnabled val="1"/>
        </dgm:presLayoutVars>
      </dgm:prSet>
      <dgm:spPr/>
    </dgm:pt>
    <dgm:pt modelId="{D3C93A71-464D-40CE-AC14-27999E4E33A0}" type="pres">
      <dgm:prSet presAssocID="{006EB32A-CD40-4DEC-8135-0E7A48C11234}" presName="sibTrans" presStyleLbl="sibTrans2D1" presStyleIdx="3" presStyleCnt="4"/>
      <dgm:spPr/>
    </dgm:pt>
    <dgm:pt modelId="{FFD0D02C-1371-4A51-B8DA-4CFFCD2ADC11}" type="pres">
      <dgm:prSet presAssocID="{006EB32A-CD40-4DEC-8135-0E7A48C11234}" presName="connTx" presStyleLbl="sibTrans2D1" presStyleIdx="3" presStyleCnt="4"/>
      <dgm:spPr/>
    </dgm:pt>
    <dgm:pt modelId="{6578573A-1C47-4DFA-94DC-C3DD0C555F6E}" type="pres">
      <dgm:prSet presAssocID="{31EF2F58-6391-4C32-88FF-6BDBC127D0DE}" presName="composite" presStyleCnt="0"/>
      <dgm:spPr/>
    </dgm:pt>
    <dgm:pt modelId="{B27A26C3-F4A7-48CD-953C-6B4892C6DCD5}" type="pres">
      <dgm:prSet presAssocID="{31EF2F58-6391-4C32-88FF-6BDBC127D0DE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ED82F0E8-D00C-45D4-A9AA-69A9117AF225}" type="pres">
      <dgm:prSet presAssocID="{31EF2F58-6391-4C32-88FF-6BDBC127D0DE}" presName="parSh" presStyleLbl="node1" presStyleIdx="4" presStyleCnt="5"/>
      <dgm:spPr/>
    </dgm:pt>
    <dgm:pt modelId="{AB2828E1-6254-4306-9B3A-98C3B5939A16}" type="pres">
      <dgm:prSet presAssocID="{31EF2F58-6391-4C32-88FF-6BDBC127D0DE}" presName="desTx" presStyleLbl="fgAcc1" presStyleIdx="4" presStyleCnt="5">
        <dgm:presLayoutVars>
          <dgm:bulletEnabled val="1"/>
        </dgm:presLayoutVars>
      </dgm:prSet>
      <dgm:spPr/>
    </dgm:pt>
  </dgm:ptLst>
  <dgm:cxnLst>
    <dgm:cxn modelId="{D76C6601-4045-49FA-8EE6-EAC3ED56798A}" srcId="{9FA7F46A-9614-4E41-99D1-B877D05A8D53}" destId="{F97B7191-6164-4D02-AB0E-1767783ED27C}" srcOrd="0" destOrd="0" parTransId="{19DAA135-0500-4573-A27E-02CA6FABC3CE}" sibTransId="{B2E52B6C-64AA-49A2-BDC6-B9E17DB79752}"/>
    <dgm:cxn modelId="{69714905-C165-40BA-BB8C-AF918A06FD62}" type="presOf" srcId="{AE03ABA8-746B-4521-82F9-4080DEE625A0}" destId="{72BBD28B-55FB-43B8-A4CE-FE7068405DDA}" srcOrd="0" destOrd="0" presId="urn:microsoft.com/office/officeart/2005/8/layout/process3"/>
    <dgm:cxn modelId="{C0E2890A-6829-408D-B111-57AB6E83B72C}" type="presOf" srcId="{9FA7F46A-9614-4E41-99D1-B877D05A8D53}" destId="{A1BC9309-2547-408A-8711-8AA0B8513C41}" srcOrd="1" destOrd="0" presId="urn:microsoft.com/office/officeart/2005/8/layout/process3"/>
    <dgm:cxn modelId="{A24B970A-16B5-476B-B021-BFC6D0491696}" type="presOf" srcId="{1134864F-C85D-44CA-99D1-3C5F9DD31E83}" destId="{2D2DCAA7-9037-4526-82B2-D384A8732C0C}" srcOrd="0" destOrd="0" presId="urn:microsoft.com/office/officeart/2005/8/layout/process3"/>
    <dgm:cxn modelId="{5AE93E0D-244C-4AB2-83DB-F85647F782D1}" type="presOf" srcId="{5FA9FE07-4A2A-45CD-83D9-853D8FD8C5E3}" destId="{4BDA5CC1-962C-4A7D-9853-304EBB5FAB9E}" srcOrd="1" destOrd="0" presId="urn:microsoft.com/office/officeart/2005/8/layout/process3"/>
    <dgm:cxn modelId="{321D750D-8004-465F-9F6D-E90A7293D1AA}" srcId="{087F59AB-4E5A-4B8C-99A0-A125D2E7EAC7}" destId="{B6C9F59A-17B5-43AC-AA63-0DF34C48E297}" srcOrd="0" destOrd="0" parTransId="{C8E3F8BB-5F28-42A8-9093-75515F8B0628}" sibTransId="{3AD8CDD6-4F13-4147-A2C3-F888942E7570}"/>
    <dgm:cxn modelId="{41C61317-FD01-410D-9278-CBC9243763F7}" type="presOf" srcId="{B6C9F59A-17B5-43AC-AA63-0DF34C48E297}" destId="{D344BB68-4390-46EE-A158-77F34D7789C6}" srcOrd="0" destOrd="0" presId="urn:microsoft.com/office/officeart/2005/8/layout/process3"/>
    <dgm:cxn modelId="{C4F6A618-4A1F-44DC-A5F6-E6F7C29C8FA7}" srcId="{867D8367-7BE7-4B2B-BDD1-82FE74F4A348}" destId="{9FA7F46A-9614-4E41-99D1-B877D05A8D53}" srcOrd="1" destOrd="0" parTransId="{CBA6FB8F-A9FF-43A6-A080-B5637FDA9009}" sibTransId="{AE03ABA8-746B-4521-82F9-4080DEE625A0}"/>
    <dgm:cxn modelId="{8F47F81D-50E9-4078-A9A4-E4E1E1FC61F6}" srcId="{31EF2F58-6391-4C32-88FF-6BDBC127D0DE}" destId="{175695D3-0D3B-41C0-A4CD-FCD9B915CC14}" srcOrd="1" destOrd="0" parTransId="{E907C411-551A-40BD-A853-7BECB46B0E90}" sibTransId="{76A78311-2415-4E1B-8173-6DEFA7F415E0}"/>
    <dgm:cxn modelId="{92CB0D2D-4DE8-46CE-AA9A-B3B6E60CD497}" type="presOf" srcId="{AC120448-64C9-4879-B3EB-057F48836E77}" destId="{AB2828E1-6254-4306-9B3A-98C3B5939A16}" srcOrd="0" destOrd="0" presId="urn:microsoft.com/office/officeart/2005/8/layout/process3"/>
    <dgm:cxn modelId="{C3431F30-949A-4CB4-AB07-7C5208114F51}" type="presOf" srcId="{19421C32-9BF5-4338-B494-C34FA3C36015}" destId="{584DD38B-A276-4A4A-81A9-2251760FEBF2}" srcOrd="0" destOrd="0" presId="urn:microsoft.com/office/officeart/2005/8/layout/process3"/>
    <dgm:cxn modelId="{65F3303A-CA8D-4DCC-8680-09B8F76EB5AE}" srcId="{FE51A2AC-19D4-4ADD-B3E9-8F9F22CF59EC}" destId="{19421C32-9BF5-4338-B494-C34FA3C36015}" srcOrd="0" destOrd="0" parTransId="{E2B50E9A-4743-428D-8DBE-2741AB1604BB}" sibTransId="{9A4A82F0-443D-454A-9F62-2A3C9821F8CB}"/>
    <dgm:cxn modelId="{C492E43A-061A-4785-A492-AD1A7BC5D5F4}" type="presOf" srcId="{9FA7F46A-9614-4E41-99D1-B877D05A8D53}" destId="{9E8C61C2-6F05-47AF-BCAE-9B331AEED8CC}" srcOrd="0" destOrd="0" presId="urn:microsoft.com/office/officeart/2005/8/layout/process3"/>
    <dgm:cxn modelId="{3C344B3D-C2CA-4076-B734-CEA4D8E7DDDB}" srcId="{1134864F-C85D-44CA-99D1-3C5F9DD31E83}" destId="{30A7A002-1CA0-4435-82F5-13E4D1DF2BE2}" srcOrd="0" destOrd="0" parTransId="{F9895B21-D0A8-4A25-8A4A-CE8CCB3A41F0}" sibTransId="{DAFF6D6F-95D0-4522-A196-0997459F8E72}"/>
    <dgm:cxn modelId="{1F27895E-9DF9-4019-94B0-59F99CE66CD7}" type="presOf" srcId="{31EF2F58-6391-4C32-88FF-6BDBC127D0DE}" destId="{B27A26C3-F4A7-48CD-953C-6B4892C6DCD5}" srcOrd="0" destOrd="0" presId="urn:microsoft.com/office/officeart/2005/8/layout/process3"/>
    <dgm:cxn modelId="{FDA24160-18AF-44B0-93D9-EE21FBF01542}" srcId="{867D8367-7BE7-4B2B-BDD1-82FE74F4A348}" destId="{31EF2F58-6391-4C32-88FF-6BDBC127D0DE}" srcOrd="4" destOrd="0" parTransId="{6D4ED098-E3C8-4099-9E7B-B1FCEC08B1F0}" sibTransId="{6DF456BE-4A8F-4005-8ED5-4E2900DA2402}"/>
    <dgm:cxn modelId="{AD32174B-F0C3-49B4-A513-603DA64905D7}" type="presOf" srcId="{BC1E31CB-A4D3-4B6C-9AFF-FF63F6BF0ADF}" destId="{D344BB68-4390-46EE-A158-77F34D7789C6}" srcOrd="0" destOrd="1" presId="urn:microsoft.com/office/officeart/2005/8/layout/process3"/>
    <dgm:cxn modelId="{5BE44A4D-376B-47BD-A280-B965517E80CA}" srcId="{867D8367-7BE7-4B2B-BDD1-82FE74F4A348}" destId="{087F59AB-4E5A-4B8C-99A0-A125D2E7EAC7}" srcOrd="0" destOrd="0" parTransId="{BEC07863-757D-434A-B2B8-56852F0D684C}" sibTransId="{5FA9FE07-4A2A-45CD-83D9-853D8FD8C5E3}"/>
    <dgm:cxn modelId="{E47A3F6E-28DE-40A6-8915-F9E60061345E}" type="presOf" srcId="{087F59AB-4E5A-4B8C-99A0-A125D2E7EAC7}" destId="{7160AFF0-B1BF-4549-9DE6-DF816677211F}" srcOrd="1" destOrd="0" presId="urn:microsoft.com/office/officeart/2005/8/layout/process3"/>
    <dgm:cxn modelId="{394FB951-0913-4421-8EBE-BE8F0F0E69A4}" type="presOf" srcId="{FE51A2AC-19D4-4ADD-B3E9-8F9F22CF59EC}" destId="{B9121F5C-8E98-432B-8D65-63DBA156C239}" srcOrd="0" destOrd="0" presId="urn:microsoft.com/office/officeart/2005/8/layout/process3"/>
    <dgm:cxn modelId="{D1470F72-B5BA-4832-B04A-247B38B86077}" srcId="{867D8367-7BE7-4B2B-BDD1-82FE74F4A348}" destId="{FE51A2AC-19D4-4ADD-B3E9-8F9F22CF59EC}" srcOrd="2" destOrd="0" parTransId="{7629B286-8500-4BD5-A63B-49EFF7AFB3A5}" sibTransId="{B265EF49-7C91-4CED-A493-75691F994A45}"/>
    <dgm:cxn modelId="{09E40953-896A-41CE-A531-39D58002E630}" srcId="{31EF2F58-6391-4C32-88FF-6BDBC127D0DE}" destId="{AC120448-64C9-4879-B3EB-057F48836E77}" srcOrd="0" destOrd="0" parTransId="{FF26198A-1B55-4F01-96EA-08810DE43093}" sibTransId="{794B5577-0BDF-4DB5-A63F-96CAFFD00904}"/>
    <dgm:cxn modelId="{9DF64458-7D51-48AF-9A2D-DED6C9DAFD56}" type="presOf" srcId="{31EF2F58-6391-4C32-88FF-6BDBC127D0DE}" destId="{ED82F0E8-D00C-45D4-A9AA-69A9117AF225}" srcOrd="1" destOrd="0" presId="urn:microsoft.com/office/officeart/2005/8/layout/process3"/>
    <dgm:cxn modelId="{FD68587D-EFB7-416A-AC9F-9FDDFB1D3B7B}" type="presOf" srcId="{B265EF49-7C91-4CED-A493-75691F994A45}" destId="{CEDB1310-3B65-4A44-82BE-F8B5E55BB411}" srcOrd="1" destOrd="0" presId="urn:microsoft.com/office/officeart/2005/8/layout/process3"/>
    <dgm:cxn modelId="{71765383-2F15-4423-9AC5-EBA7C5BBD077}" type="presOf" srcId="{30A7A002-1CA0-4435-82F5-13E4D1DF2BE2}" destId="{098DBF14-9C69-49E0-AEBD-BCE53D08F4D4}" srcOrd="0" destOrd="0" presId="urn:microsoft.com/office/officeart/2005/8/layout/process3"/>
    <dgm:cxn modelId="{FE6DD795-D239-4D01-9211-567BB3B3123A}" type="presOf" srcId="{175695D3-0D3B-41C0-A4CD-FCD9B915CC14}" destId="{AB2828E1-6254-4306-9B3A-98C3B5939A16}" srcOrd="0" destOrd="1" presId="urn:microsoft.com/office/officeart/2005/8/layout/process3"/>
    <dgm:cxn modelId="{18D5FAA2-EEF7-4813-989A-FE645A09372F}" type="presOf" srcId="{F97B7191-6164-4D02-AB0E-1767783ED27C}" destId="{C16334DF-CE19-494D-B345-4AF6BF2DABA5}" srcOrd="0" destOrd="0" presId="urn:microsoft.com/office/officeart/2005/8/layout/process3"/>
    <dgm:cxn modelId="{04FCF2A8-CCDB-4A6F-9DC8-A83C7A056974}" type="presOf" srcId="{006EB32A-CD40-4DEC-8135-0E7A48C11234}" destId="{FFD0D02C-1371-4A51-B8DA-4CFFCD2ADC11}" srcOrd="1" destOrd="0" presId="urn:microsoft.com/office/officeart/2005/8/layout/process3"/>
    <dgm:cxn modelId="{2F1C04B2-3566-4D03-BCA3-B58D6F44C12F}" type="presOf" srcId="{B265EF49-7C91-4CED-A493-75691F994A45}" destId="{3C47FFA4-0EAC-4998-9386-2E594B1A67E6}" srcOrd="0" destOrd="0" presId="urn:microsoft.com/office/officeart/2005/8/layout/process3"/>
    <dgm:cxn modelId="{7F0B69B4-AB4A-4CAD-B11D-89649435AF4A}" type="presOf" srcId="{5FA9FE07-4A2A-45CD-83D9-853D8FD8C5E3}" destId="{7CC597B3-F71F-4BDF-881A-060D197C6008}" srcOrd="0" destOrd="0" presId="urn:microsoft.com/office/officeart/2005/8/layout/process3"/>
    <dgm:cxn modelId="{06E8E6B8-F08A-47A2-A1ED-E0965236FCAA}" srcId="{1134864F-C85D-44CA-99D1-3C5F9DD31E83}" destId="{256F839B-96F5-4B4D-8F5C-264D00980E43}" srcOrd="1" destOrd="0" parTransId="{3EFC8DF2-39D4-42A2-8260-7DE5795E9197}" sibTransId="{59812ED4-5DF0-4A5C-B14C-EB150EE2C034}"/>
    <dgm:cxn modelId="{566400BF-45C4-4252-AA82-3AE8608040D8}" type="presOf" srcId="{AE03ABA8-746B-4521-82F9-4080DEE625A0}" destId="{BA821983-4AF5-49B6-A872-E4295E14D277}" srcOrd="1" destOrd="0" presId="urn:microsoft.com/office/officeart/2005/8/layout/process3"/>
    <dgm:cxn modelId="{596907C6-A2CB-4743-837C-B6CE7F416510}" type="presOf" srcId="{256F839B-96F5-4B4D-8F5C-264D00980E43}" destId="{098DBF14-9C69-49E0-AEBD-BCE53D08F4D4}" srcOrd="0" destOrd="1" presId="urn:microsoft.com/office/officeart/2005/8/layout/process3"/>
    <dgm:cxn modelId="{0AC152CB-861B-4249-8FC9-CAE41740829E}" type="presOf" srcId="{2F0D1B6F-5143-41BB-BAD5-65A1C8387A16}" destId="{584DD38B-A276-4A4A-81A9-2251760FEBF2}" srcOrd="0" destOrd="1" presId="urn:microsoft.com/office/officeart/2005/8/layout/process3"/>
    <dgm:cxn modelId="{B11122D6-F7E4-46A1-AE20-83310A01C685}" type="presOf" srcId="{006EB32A-CD40-4DEC-8135-0E7A48C11234}" destId="{D3C93A71-464D-40CE-AC14-27999E4E33A0}" srcOrd="0" destOrd="0" presId="urn:microsoft.com/office/officeart/2005/8/layout/process3"/>
    <dgm:cxn modelId="{151E25D7-3213-490B-89A2-6D2B67372175}" type="presOf" srcId="{087F59AB-4E5A-4B8C-99A0-A125D2E7EAC7}" destId="{774A2F87-E719-4D24-9BF9-8CCB57996679}" srcOrd="0" destOrd="0" presId="urn:microsoft.com/office/officeart/2005/8/layout/process3"/>
    <dgm:cxn modelId="{9068A4DD-84C1-4C66-A107-859EADF4A75E}" type="presOf" srcId="{FE51A2AC-19D4-4ADD-B3E9-8F9F22CF59EC}" destId="{08D00DD6-8613-4700-9D26-4191C7C5201F}" srcOrd="1" destOrd="0" presId="urn:microsoft.com/office/officeart/2005/8/layout/process3"/>
    <dgm:cxn modelId="{6BA415E1-098F-4176-9BFF-1D38E61F6145}" type="presOf" srcId="{1134864F-C85D-44CA-99D1-3C5F9DD31E83}" destId="{9DA7F444-E4DD-4D8E-A8A1-448F4EE1DFC7}" srcOrd="1" destOrd="0" presId="urn:microsoft.com/office/officeart/2005/8/layout/process3"/>
    <dgm:cxn modelId="{6F186CE1-2430-43D9-B4FE-1E25172BA556}" srcId="{867D8367-7BE7-4B2B-BDD1-82FE74F4A348}" destId="{1134864F-C85D-44CA-99D1-3C5F9DD31E83}" srcOrd="3" destOrd="0" parTransId="{12C06E4D-84C9-4C76-B5D4-C43C18414974}" sibTransId="{006EB32A-CD40-4DEC-8135-0E7A48C11234}"/>
    <dgm:cxn modelId="{F68906F2-CEF6-4359-B0AE-082DA1984D21}" srcId="{FE51A2AC-19D4-4ADD-B3E9-8F9F22CF59EC}" destId="{2F0D1B6F-5143-41BB-BAD5-65A1C8387A16}" srcOrd="1" destOrd="0" parTransId="{B13246FB-2C3C-49EE-8A90-842596DB1D3D}" sibTransId="{D20DC76E-42B0-428D-9A0D-7AFD6B1C8DC7}"/>
    <dgm:cxn modelId="{AB2FC3FB-92B0-4F61-89C1-E3D9E6DF3EAB}" srcId="{087F59AB-4E5A-4B8C-99A0-A125D2E7EAC7}" destId="{BC1E31CB-A4D3-4B6C-9AFF-FF63F6BF0ADF}" srcOrd="1" destOrd="0" parTransId="{EA773FCE-02EF-469C-9978-DC9E9B644DCC}" sibTransId="{F01B1DF6-3858-4A43-BE0D-54D446DDB54C}"/>
    <dgm:cxn modelId="{9126CEFC-A2C5-4084-816D-AD570FE9B2C6}" type="presOf" srcId="{867D8367-7BE7-4B2B-BDD1-82FE74F4A348}" destId="{7B06E3A8-F845-45A3-9CB9-864CF60334F9}" srcOrd="0" destOrd="0" presId="urn:microsoft.com/office/officeart/2005/8/layout/process3"/>
    <dgm:cxn modelId="{C0495583-6C3D-4EBB-8D30-1C73DBC33AA1}" type="presParOf" srcId="{7B06E3A8-F845-45A3-9CB9-864CF60334F9}" destId="{ADD71EDF-3F15-4BE7-A450-3021C21F9D21}" srcOrd="0" destOrd="0" presId="urn:microsoft.com/office/officeart/2005/8/layout/process3"/>
    <dgm:cxn modelId="{1FBD55CC-F58A-4AA6-B62D-D975D73CD468}" type="presParOf" srcId="{ADD71EDF-3F15-4BE7-A450-3021C21F9D21}" destId="{774A2F87-E719-4D24-9BF9-8CCB57996679}" srcOrd="0" destOrd="0" presId="urn:microsoft.com/office/officeart/2005/8/layout/process3"/>
    <dgm:cxn modelId="{2DD2161F-B50C-4A58-8787-E8F0C08DFCF4}" type="presParOf" srcId="{ADD71EDF-3F15-4BE7-A450-3021C21F9D21}" destId="{7160AFF0-B1BF-4549-9DE6-DF816677211F}" srcOrd="1" destOrd="0" presId="urn:microsoft.com/office/officeart/2005/8/layout/process3"/>
    <dgm:cxn modelId="{D2B9307C-3492-4552-AD3D-284D649F0AD1}" type="presParOf" srcId="{ADD71EDF-3F15-4BE7-A450-3021C21F9D21}" destId="{D344BB68-4390-46EE-A158-77F34D7789C6}" srcOrd="2" destOrd="0" presId="urn:microsoft.com/office/officeart/2005/8/layout/process3"/>
    <dgm:cxn modelId="{01DC269D-8B96-49D1-B0C4-B17A3B6FA479}" type="presParOf" srcId="{7B06E3A8-F845-45A3-9CB9-864CF60334F9}" destId="{7CC597B3-F71F-4BDF-881A-060D197C6008}" srcOrd="1" destOrd="0" presId="urn:microsoft.com/office/officeart/2005/8/layout/process3"/>
    <dgm:cxn modelId="{6C4E11C9-C83B-4457-9279-8613AA6BD069}" type="presParOf" srcId="{7CC597B3-F71F-4BDF-881A-060D197C6008}" destId="{4BDA5CC1-962C-4A7D-9853-304EBB5FAB9E}" srcOrd="0" destOrd="0" presId="urn:microsoft.com/office/officeart/2005/8/layout/process3"/>
    <dgm:cxn modelId="{C617BDA8-02CE-47FB-BFDC-55D68C6DBCC2}" type="presParOf" srcId="{7B06E3A8-F845-45A3-9CB9-864CF60334F9}" destId="{18FC6DAB-F377-4EC1-BFEF-2212B1E411BC}" srcOrd="2" destOrd="0" presId="urn:microsoft.com/office/officeart/2005/8/layout/process3"/>
    <dgm:cxn modelId="{38BF5784-822F-4610-9AF0-2C84F96BC4ED}" type="presParOf" srcId="{18FC6DAB-F377-4EC1-BFEF-2212B1E411BC}" destId="{9E8C61C2-6F05-47AF-BCAE-9B331AEED8CC}" srcOrd="0" destOrd="0" presId="urn:microsoft.com/office/officeart/2005/8/layout/process3"/>
    <dgm:cxn modelId="{7D697C69-EED0-49B0-A601-0A185585D1F6}" type="presParOf" srcId="{18FC6DAB-F377-4EC1-BFEF-2212B1E411BC}" destId="{A1BC9309-2547-408A-8711-8AA0B8513C41}" srcOrd="1" destOrd="0" presId="urn:microsoft.com/office/officeart/2005/8/layout/process3"/>
    <dgm:cxn modelId="{A4DA2B30-1785-46EC-9F8E-D78B71EBECDB}" type="presParOf" srcId="{18FC6DAB-F377-4EC1-BFEF-2212B1E411BC}" destId="{C16334DF-CE19-494D-B345-4AF6BF2DABA5}" srcOrd="2" destOrd="0" presId="urn:microsoft.com/office/officeart/2005/8/layout/process3"/>
    <dgm:cxn modelId="{935F51C7-522D-45DD-A848-6997710D26C9}" type="presParOf" srcId="{7B06E3A8-F845-45A3-9CB9-864CF60334F9}" destId="{72BBD28B-55FB-43B8-A4CE-FE7068405DDA}" srcOrd="3" destOrd="0" presId="urn:microsoft.com/office/officeart/2005/8/layout/process3"/>
    <dgm:cxn modelId="{34A009E6-9A8B-476B-9E15-522876C6AA6B}" type="presParOf" srcId="{72BBD28B-55FB-43B8-A4CE-FE7068405DDA}" destId="{BA821983-4AF5-49B6-A872-E4295E14D277}" srcOrd="0" destOrd="0" presId="urn:microsoft.com/office/officeart/2005/8/layout/process3"/>
    <dgm:cxn modelId="{FEF25269-906B-4480-933A-B34AF3309057}" type="presParOf" srcId="{7B06E3A8-F845-45A3-9CB9-864CF60334F9}" destId="{AB1A6FCB-B41F-4A30-B062-13879D210D43}" srcOrd="4" destOrd="0" presId="urn:microsoft.com/office/officeart/2005/8/layout/process3"/>
    <dgm:cxn modelId="{34D35F93-B60E-4317-99A9-973E53B62FE2}" type="presParOf" srcId="{AB1A6FCB-B41F-4A30-B062-13879D210D43}" destId="{B9121F5C-8E98-432B-8D65-63DBA156C239}" srcOrd="0" destOrd="0" presId="urn:microsoft.com/office/officeart/2005/8/layout/process3"/>
    <dgm:cxn modelId="{22C57819-3FD1-40AD-A91A-2D2EA08EFB22}" type="presParOf" srcId="{AB1A6FCB-B41F-4A30-B062-13879D210D43}" destId="{08D00DD6-8613-4700-9D26-4191C7C5201F}" srcOrd="1" destOrd="0" presId="urn:microsoft.com/office/officeart/2005/8/layout/process3"/>
    <dgm:cxn modelId="{6D2DD11A-B805-46CE-B5AA-95A304AA9DAB}" type="presParOf" srcId="{AB1A6FCB-B41F-4A30-B062-13879D210D43}" destId="{584DD38B-A276-4A4A-81A9-2251760FEBF2}" srcOrd="2" destOrd="0" presId="urn:microsoft.com/office/officeart/2005/8/layout/process3"/>
    <dgm:cxn modelId="{6C907A0D-3904-4366-8C29-92951142EB9D}" type="presParOf" srcId="{7B06E3A8-F845-45A3-9CB9-864CF60334F9}" destId="{3C47FFA4-0EAC-4998-9386-2E594B1A67E6}" srcOrd="5" destOrd="0" presId="urn:microsoft.com/office/officeart/2005/8/layout/process3"/>
    <dgm:cxn modelId="{7A3CE85A-7976-40C5-9658-1FEFFE7683FC}" type="presParOf" srcId="{3C47FFA4-0EAC-4998-9386-2E594B1A67E6}" destId="{CEDB1310-3B65-4A44-82BE-F8B5E55BB411}" srcOrd="0" destOrd="0" presId="urn:microsoft.com/office/officeart/2005/8/layout/process3"/>
    <dgm:cxn modelId="{4508295F-F80B-44C7-BB4C-94C93A61AE7A}" type="presParOf" srcId="{7B06E3A8-F845-45A3-9CB9-864CF60334F9}" destId="{89D4A7D0-7E6F-42F9-8E62-B2C49C6E7B03}" srcOrd="6" destOrd="0" presId="urn:microsoft.com/office/officeart/2005/8/layout/process3"/>
    <dgm:cxn modelId="{02378B4B-4D02-4E27-805A-D9C34962DC22}" type="presParOf" srcId="{89D4A7D0-7E6F-42F9-8E62-B2C49C6E7B03}" destId="{2D2DCAA7-9037-4526-82B2-D384A8732C0C}" srcOrd="0" destOrd="0" presId="urn:microsoft.com/office/officeart/2005/8/layout/process3"/>
    <dgm:cxn modelId="{5E45F95C-3F80-46EA-8ABE-808DBF8E97A7}" type="presParOf" srcId="{89D4A7D0-7E6F-42F9-8E62-B2C49C6E7B03}" destId="{9DA7F444-E4DD-4D8E-A8A1-448F4EE1DFC7}" srcOrd="1" destOrd="0" presId="urn:microsoft.com/office/officeart/2005/8/layout/process3"/>
    <dgm:cxn modelId="{B22DA8B6-71A1-4F5A-8440-AA8227425CCC}" type="presParOf" srcId="{89D4A7D0-7E6F-42F9-8E62-B2C49C6E7B03}" destId="{098DBF14-9C69-49E0-AEBD-BCE53D08F4D4}" srcOrd="2" destOrd="0" presId="urn:microsoft.com/office/officeart/2005/8/layout/process3"/>
    <dgm:cxn modelId="{6EA0E17F-85B5-4AE1-8E62-670853B4F3A8}" type="presParOf" srcId="{7B06E3A8-F845-45A3-9CB9-864CF60334F9}" destId="{D3C93A71-464D-40CE-AC14-27999E4E33A0}" srcOrd="7" destOrd="0" presId="urn:microsoft.com/office/officeart/2005/8/layout/process3"/>
    <dgm:cxn modelId="{F74F2DFA-B6AB-4105-A73B-5827F8180446}" type="presParOf" srcId="{D3C93A71-464D-40CE-AC14-27999E4E33A0}" destId="{FFD0D02C-1371-4A51-B8DA-4CFFCD2ADC11}" srcOrd="0" destOrd="0" presId="urn:microsoft.com/office/officeart/2005/8/layout/process3"/>
    <dgm:cxn modelId="{F984D56D-E98B-4755-B261-C4BFF3E0B956}" type="presParOf" srcId="{7B06E3A8-F845-45A3-9CB9-864CF60334F9}" destId="{6578573A-1C47-4DFA-94DC-C3DD0C555F6E}" srcOrd="8" destOrd="0" presId="urn:microsoft.com/office/officeart/2005/8/layout/process3"/>
    <dgm:cxn modelId="{F982B7DE-53BC-4EA9-8E21-B7F868C40B40}" type="presParOf" srcId="{6578573A-1C47-4DFA-94DC-C3DD0C555F6E}" destId="{B27A26C3-F4A7-48CD-953C-6B4892C6DCD5}" srcOrd="0" destOrd="0" presId="urn:microsoft.com/office/officeart/2005/8/layout/process3"/>
    <dgm:cxn modelId="{A784248F-A1C9-486C-8C29-FE9ABE122E6A}" type="presParOf" srcId="{6578573A-1C47-4DFA-94DC-C3DD0C555F6E}" destId="{ED82F0E8-D00C-45D4-A9AA-69A9117AF225}" srcOrd="1" destOrd="0" presId="urn:microsoft.com/office/officeart/2005/8/layout/process3"/>
    <dgm:cxn modelId="{E7E95C86-9F98-4319-A9FF-840EFFE7F622}" type="presParOf" srcId="{6578573A-1C47-4DFA-94DC-C3DD0C555F6E}" destId="{AB2828E1-6254-4306-9B3A-98C3B5939A16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0AFF0-B1BF-4549-9DE6-DF816677211F}">
      <dsp:nvSpPr>
        <dsp:cNvPr id="0" name=""/>
        <dsp:cNvSpPr/>
      </dsp:nvSpPr>
      <dsp:spPr>
        <a:xfrm>
          <a:off x="5216" y="805171"/>
          <a:ext cx="1177030" cy="6195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Sensor Node/Edge</a:t>
          </a:r>
          <a:endParaRPr lang="en-GB" sz="1100" kern="1200" dirty="0"/>
        </a:p>
      </dsp:txBody>
      <dsp:txXfrm>
        <a:off x="5216" y="805171"/>
        <a:ext cx="1177030" cy="413057"/>
      </dsp:txXfrm>
    </dsp:sp>
    <dsp:sp modelId="{D344BB68-4390-46EE-A158-77F34D7789C6}">
      <dsp:nvSpPr>
        <dsp:cNvPr id="0" name=""/>
        <dsp:cNvSpPr/>
      </dsp:nvSpPr>
      <dsp:spPr>
        <a:xfrm>
          <a:off x="246295" y="1218229"/>
          <a:ext cx="1177030" cy="20405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Collect sensor values at periodic interval.</a:t>
          </a:r>
          <a:endParaRPr lang="en-GB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Report sensor values to cloud server.</a:t>
          </a:r>
          <a:endParaRPr lang="en-GB" sz="1100" kern="1200" dirty="0"/>
        </a:p>
      </dsp:txBody>
      <dsp:txXfrm>
        <a:off x="280769" y="1252703"/>
        <a:ext cx="1108082" cy="1971650"/>
      </dsp:txXfrm>
    </dsp:sp>
    <dsp:sp modelId="{7CC597B3-F71F-4BDF-881A-060D197C6008}">
      <dsp:nvSpPr>
        <dsp:cNvPr id="0" name=""/>
        <dsp:cNvSpPr/>
      </dsp:nvSpPr>
      <dsp:spPr>
        <a:xfrm>
          <a:off x="1360680" y="865177"/>
          <a:ext cx="378279" cy="293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>
        <a:off x="1360680" y="923786"/>
        <a:ext cx="290365" cy="175828"/>
      </dsp:txXfrm>
    </dsp:sp>
    <dsp:sp modelId="{A1BC9309-2547-408A-8711-8AA0B8513C41}">
      <dsp:nvSpPr>
        <dsp:cNvPr id="0" name=""/>
        <dsp:cNvSpPr/>
      </dsp:nvSpPr>
      <dsp:spPr>
        <a:xfrm>
          <a:off x="1895981" y="805171"/>
          <a:ext cx="1177030" cy="6195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Cloud Server</a:t>
          </a:r>
          <a:endParaRPr lang="en-GB" sz="1100" kern="1200" dirty="0"/>
        </a:p>
      </dsp:txBody>
      <dsp:txXfrm>
        <a:off x="1895981" y="805171"/>
        <a:ext cx="1177030" cy="413057"/>
      </dsp:txXfrm>
    </dsp:sp>
    <dsp:sp modelId="{C16334DF-CE19-494D-B345-4AF6BF2DABA5}">
      <dsp:nvSpPr>
        <dsp:cNvPr id="0" name=""/>
        <dsp:cNvSpPr/>
      </dsp:nvSpPr>
      <dsp:spPr>
        <a:xfrm>
          <a:off x="2137059" y="1218229"/>
          <a:ext cx="1177030" cy="20405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Store sensor values in database.</a:t>
          </a:r>
          <a:endParaRPr lang="en-GB" sz="1100" kern="1200" dirty="0"/>
        </a:p>
      </dsp:txBody>
      <dsp:txXfrm>
        <a:off x="2171533" y="1252703"/>
        <a:ext cx="1108082" cy="1971650"/>
      </dsp:txXfrm>
    </dsp:sp>
    <dsp:sp modelId="{72BBD28B-55FB-43B8-A4CE-FE7068405DDA}">
      <dsp:nvSpPr>
        <dsp:cNvPr id="0" name=""/>
        <dsp:cNvSpPr/>
      </dsp:nvSpPr>
      <dsp:spPr>
        <a:xfrm>
          <a:off x="3251444" y="865177"/>
          <a:ext cx="378279" cy="293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>
        <a:off x="3251444" y="923786"/>
        <a:ext cx="290365" cy="175828"/>
      </dsp:txXfrm>
    </dsp:sp>
    <dsp:sp modelId="{08D00DD6-8613-4700-9D26-4191C7C5201F}">
      <dsp:nvSpPr>
        <dsp:cNvPr id="0" name=""/>
        <dsp:cNvSpPr/>
      </dsp:nvSpPr>
      <dsp:spPr>
        <a:xfrm>
          <a:off x="3786745" y="805171"/>
          <a:ext cx="1177030" cy="6195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Python Data Prep Program</a:t>
          </a:r>
          <a:endParaRPr lang="en-GB" sz="1100" kern="1200" dirty="0"/>
        </a:p>
      </dsp:txBody>
      <dsp:txXfrm>
        <a:off x="3786745" y="805171"/>
        <a:ext cx="1177030" cy="413057"/>
      </dsp:txXfrm>
    </dsp:sp>
    <dsp:sp modelId="{584DD38B-A276-4A4A-81A9-2251760FEBF2}">
      <dsp:nvSpPr>
        <dsp:cNvPr id="0" name=""/>
        <dsp:cNvSpPr/>
      </dsp:nvSpPr>
      <dsp:spPr>
        <a:xfrm>
          <a:off x="4027824" y="1218229"/>
          <a:ext cx="1177030" cy="20405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Remove observations with missing data.</a:t>
          </a:r>
          <a:endParaRPr lang="en-GB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Smooth out the sensor values over a predefined interval.</a:t>
          </a:r>
          <a:endParaRPr lang="en-GB" sz="1100" kern="1200" dirty="0"/>
        </a:p>
      </dsp:txBody>
      <dsp:txXfrm>
        <a:off x="4062298" y="1252703"/>
        <a:ext cx="1108082" cy="1971650"/>
      </dsp:txXfrm>
    </dsp:sp>
    <dsp:sp modelId="{3C47FFA4-0EAC-4998-9386-2E594B1A67E6}">
      <dsp:nvSpPr>
        <dsp:cNvPr id="0" name=""/>
        <dsp:cNvSpPr/>
      </dsp:nvSpPr>
      <dsp:spPr>
        <a:xfrm>
          <a:off x="5142209" y="865177"/>
          <a:ext cx="378279" cy="293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>
        <a:off x="5142209" y="923786"/>
        <a:ext cx="290365" cy="175828"/>
      </dsp:txXfrm>
    </dsp:sp>
    <dsp:sp modelId="{9DA7F444-E4DD-4D8E-A8A1-448F4EE1DFC7}">
      <dsp:nvSpPr>
        <dsp:cNvPr id="0" name=""/>
        <dsp:cNvSpPr/>
      </dsp:nvSpPr>
      <dsp:spPr>
        <a:xfrm>
          <a:off x="5677510" y="805171"/>
          <a:ext cx="1177030" cy="6195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Python Analytics Program</a:t>
          </a:r>
          <a:endParaRPr lang="en-GB" sz="1100" kern="1200" dirty="0"/>
        </a:p>
      </dsp:txBody>
      <dsp:txXfrm>
        <a:off x="5677510" y="805171"/>
        <a:ext cx="1177030" cy="413057"/>
      </dsp:txXfrm>
    </dsp:sp>
    <dsp:sp modelId="{098DBF14-9C69-49E0-AEBD-BCE53D08F4D4}">
      <dsp:nvSpPr>
        <dsp:cNvPr id="0" name=""/>
        <dsp:cNvSpPr/>
      </dsp:nvSpPr>
      <dsp:spPr>
        <a:xfrm>
          <a:off x="5918588" y="1218229"/>
          <a:ext cx="1177030" cy="20405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Use a sliding window technique to select most recent observations for training model.</a:t>
          </a:r>
          <a:endParaRPr lang="en-GB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Save model</a:t>
          </a:r>
          <a:endParaRPr lang="en-GB" sz="1100" kern="1200" dirty="0"/>
        </a:p>
      </dsp:txBody>
      <dsp:txXfrm>
        <a:off x="5953062" y="1252703"/>
        <a:ext cx="1108082" cy="1971650"/>
      </dsp:txXfrm>
    </dsp:sp>
    <dsp:sp modelId="{D3C93A71-464D-40CE-AC14-27999E4E33A0}">
      <dsp:nvSpPr>
        <dsp:cNvPr id="0" name=""/>
        <dsp:cNvSpPr/>
      </dsp:nvSpPr>
      <dsp:spPr>
        <a:xfrm>
          <a:off x="7032973" y="865177"/>
          <a:ext cx="378279" cy="2930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>
        <a:off x="7032973" y="923786"/>
        <a:ext cx="290365" cy="175828"/>
      </dsp:txXfrm>
    </dsp:sp>
    <dsp:sp modelId="{ED82F0E8-D00C-45D4-A9AA-69A9117AF225}">
      <dsp:nvSpPr>
        <dsp:cNvPr id="0" name=""/>
        <dsp:cNvSpPr/>
      </dsp:nvSpPr>
      <dsp:spPr>
        <a:xfrm>
          <a:off x="7568274" y="805171"/>
          <a:ext cx="1177030" cy="6195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Python Analytics Web Service</a:t>
          </a:r>
          <a:endParaRPr lang="en-GB" sz="1100" kern="1200" dirty="0"/>
        </a:p>
      </dsp:txBody>
      <dsp:txXfrm>
        <a:off x="7568274" y="805171"/>
        <a:ext cx="1177030" cy="413057"/>
      </dsp:txXfrm>
    </dsp:sp>
    <dsp:sp modelId="{AB2828E1-6254-4306-9B3A-98C3B5939A16}">
      <dsp:nvSpPr>
        <dsp:cNvPr id="0" name=""/>
        <dsp:cNvSpPr/>
      </dsp:nvSpPr>
      <dsp:spPr>
        <a:xfrm>
          <a:off x="7809352" y="1218229"/>
          <a:ext cx="1177030" cy="20405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Expose a web service for a software application to consume.</a:t>
          </a:r>
          <a:endParaRPr lang="en-GB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Pass in current temperature and humidity and gets a prediction on whether it will rain.</a:t>
          </a:r>
          <a:endParaRPr lang="en-GB" sz="1100" kern="1200" dirty="0"/>
        </a:p>
      </dsp:txBody>
      <dsp:txXfrm>
        <a:off x="7843826" y="1252703"/>
        <a:ext cx="1108082" cy="19716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21.jpeg>
</file>

<file path=ppt/media/image22.png>
</file>

<file path=ppt/media/image23.svg>
</file>

<file path=ppt/media/image24.pn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g>
</file>

<file path=ppt/media/image40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6C08D-527D-4B46-BF89-2DE77783E363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ED108-18F9-4E4B-B712-167868F55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52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FED108-18F9-4E4B-B712-167868F55E38}" type="slidenum">
              <a:rPr lang="en-US" smtClean="0"/>
              <a:pPr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04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5C15706-8136-48CF-AC85-9A443F38AD1C}" type="datetime1">
              <a:rPr lang="en-US" smtClean="0"/>
              <a:t>5/17/2024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4887F-F7F5-4E62-A477-5F13FCB65644}" type="datetime1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1C1F0-141B-441E-A167-76290CEC1F04}" type="datetime1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60498-CCAD-4DC8-9887-7CC899DA986C}" type="datetime1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EBB5909B-149B-4F4B-B054-517809DBFD32}" type="datetime1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A184-8089-40F8-BA1D-7D381978F730}" type="datetime1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1C12C-D434-4D28-BD13-73DC691B6DB4}" type="datetime1">
              <a:rPr lang="en-US" smtClean="0"/>
              <a:t>5/17/2024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BE7B-7B0E-4A98-9ED1-0AE1C1179B3F}" type="datetime1">
              <a:rPr lang="en-US" smtClean="0"/>
              <a:t>5/17/2024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51970-DE81-4D16-9CF9-934F87620B89}" type="datetime1">
              <a:rPr lang="en-US" smtClean="0"/>
              <a:t>5/17/2024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4C03C-E796-44EC-AE0B-626E9B6C6307}" type="datetime1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759B-2E74-4532-9349-2BA00601EEB2}" type="datetime1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15EE693-858F-4EC8-AE7B-0F63868748D8}" type="datetime1">
              <a:rPr lang="en-US" smtClean="0"/>
              <a:t>5/17/2024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356350"/>
            <a:ext cx="7467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SWS3025 (2024) Lecture 1 – Introduction to Artificial Intelligence of Things (AIoT)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2F424A89-909B-4BA1-940E-23EAC9404E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9.svg"/><Relationship Id="rId7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svg"/><Relationship Id="rId10" Type="http://schemas.openxmlformats.org/officeDocument/2006/relationships/image" Target="../media/image25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0.png"/><Relationship Id="rId5" Type="http://schemas.openxmlformats.org/officeDocument/2006/relationships/image" Target="../media/image9.svg"/><Relationship Id="rId10" Type="http://schemas.openxmlformats.org/officeDocument/2006/relationships/image" Target="../media/image15.jpeg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04800"/>
            <a:ext cx="2493480" cy="21093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3572069"/>
            <a:ext cx="6934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Artificial Intelligence of Things (</a:t>
            </a:r>
            <a:r>
              <a:rPr lang="en-US" dirty="0" err="1"/>
              <a:t>AIoT</a:t>
            </a:r>
            <a:r>
              <a:rPr lang="en-US" dirty="0"/>
              <a:t>)</a:t>
            </a:r>
            <a:br>
              <a:rPr lang="en-US" dirty="0"/>
            </a:br>
            <a:r>
              <a:rPr lang="en-SG" sz="1400" dirty="0"/>
              <a:t>Artificial Intelligence of Things (SWS3025) </a:t>
            </a:r>
            <a:br>
              <a:rPr lang="en-SG" sz="1400" dirty="0"/>
            </a:br>
            <a:r>
              <a:rPr lang="en-SG" sz="1400" dirty="0"/>
              <a:t>NUS SoC Summer Workshop 2024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0035"/>
            <a:ext cx="6858000" cy="533400"/>
          </a:xfrm>
        </p:spPr>
        <p:txBody>
          <a:bodyPr>
            <a:noAutofit/>
          </a:bodyPr>
          <a:lstStyle/>
          <a:p>
            <a:r>
              <a:rPr lang="en-US" sz="1200" b="1" dirty="0"/>
              <a:t>Lecturer</a:t>
            </a:r>
            <a:r>
              <a:rPr lang="en-US" sz="1200" dirty="0"/>
              <a:t>: A/P TAN Wee Kek</a:t>
            </a:r>
          </a:p>
          <a:p>
            <a:r>
              <a:rPr lang="en-US" sz="1200" b="1" dirty="0"/>
              <a:t>Email</a:t>
            </a:r>
            <a:r>
              <a:rPr lang="en-US" sz="1200" dirty="0"/>
              <a:t>: tanwk@comp.nus.edu.sg :: </a:t>
            </a:r>
            <a:r>
              <a:rPr lang="en-US" sz="1200" b="1" dirty="0"/>
              <a:t>WeChat</a:t>
            </a:r>
            <a:r>
              <a:rPr lang="en-US" sz="1200" dirty="0"/>
              <a:t> :: </a:t>
            </a:r>
            <a:r>
              <a:rPr lang="en-US" sz="1200" dirty="0" err="1"/>
              <a:t>tanweekek</a:t>
            </a:r>
            <a:endParaRPr lang="en-US" sz="1200" dirty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876800" y="304800"/>
            <a:ext cx="3352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kern="0" dirty="0">
                <a:solidFill>
                  <a:schemeClr val="accent1"/>
                </a:solidFill>
                <a:latin typeface="+mj-lt"/>
              </a:rPr>
              <a:t>Lecture </a:t>
            </a:r>
            <a:r>
              <a:rPr lang="en-US" sz="9600" b="1" kern="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1</a:t>
            </a:r>
            <a:endParaRPr kumimoji="0" lang="en-US" sz="96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076C8-4E4B-6A46-92A2-0625CA03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IoT for Data Collection and Beyond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DD3E2-D3FE-51EF-6A59-A1AB3B3DF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11CA6-F45A-C669-4484-259F3901C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" name="Graphic 9" descr="Server outline">
            <a:extLst>
              <a:ext uri="{FF2B5EF4-FFF2-40B4-BE49-F238E27FC236}">
                <a16:creationId xmlns:a16="http://schemas.microsoft.com/office/drawing/2014/main" id="{6879A0A9-64AB-3E38-7D2A-C4F3173A4D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58" t="8844" r="5609" b="7823"/>
          <a:stretch/>
        </p:blipFill>
        <p:spPr>
          <a:xfrm>
            <a:off x="3338794" y="3172485"/>
            <a:ext cx="914400" cy="914400"/>
          </a:xfrm>
          <a:prstGeom prst="rect">
            <a:avLst/>
          </a:prstGeom>
        </p:spPr>
      </p:pic>
      <p:pic>
        <p:nvPicPr>
          <p:cNvPr id="11" name="Graphic 10" descr="Processor outline">
            <a:extLst>
              <a:ext uri="{FF2B5EF4-FFF2-40B4-BE49-F238E27FC236}">
                <a16:creationId xmlns:a16="http://schemas.microsoft.com/office/drawing/2014/main" id="{B693ABEE-9782-7C74-E36B-2BA913AB0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24303" y="1889060"/>
            <a:ext cx="737897" cy="737897"/>
          </a:xfrm>
          <a:prstGeom prst="rect">
            <a:avLst/>
          </a:prstGeom>
        </p:spPr>
      </p:pic>
      <p:pic>
        <p:nvPicPr>
          <p:cNvPr id="12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493AEC25-CE69-58D0-8D5E-6EEE5CC5B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1000899" y="1752600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1C2671A6-6AAF-3299-1209-4FFA3488D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1000898" y="2153039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60180AFE-C54C-3D95-6AFF-CACB7F5EB9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1000898" y="2553479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raphic 14" descr="Database outline">
            <a:extLst>
              <a:ext uri="{FF2B5EF4-FFF2-40B4-BE49-F238E27FC236}">
                <a16:creationId xmlns:a16="http://schemas.microsoft.com/office/drawing/2014/main" id="{0B6F8157-C0C4-9546-3C0C-60658BD1365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14793" r="14839"/>
          <a:stretch/>
        </p:blipFill>
        <p:spPr>
          <a:xfrm>
            <a:off x="6467708" y="3013218"/>
            <a:ext cx="856136" cy="1216658"/>
          </a:xfrm>
          <a:prstGeom prst="rect">
            <a:avLst/>
          </a:prstGeom>
        </p:spPr>
      </p:pic>
      <p:pic>
        <p:nvPicPr>
          <p:cNvPr id="16" name="Picture 4" descr="Computer Server Icon - ClipArt Best">
            <a:extLst>
              <a:ext uri="{FF2B5EF4-FFF2-40B4-BE49-F238E27FC236}">
                <a16:creationId xmlns:a16="http://schemas.microsoft.com/office/drawing/2014/main" id="{AF760A45-31B5-B753-002D-E8C01563C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729" y="3082958"/>
            <a:ext cx="1093451" cy="109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C1BC4B-1E2C-139B-FEC7-CE41CD82863F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 flipV="1">
            <a:off x="1275436" y="1857570"/>
            <a:ext cx="348867" cy="4004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58844A-408F-2F74-3A51-D6CB17B2262A}"/>
              </a:ext>
            </a:extLst>
          </p:cNvPr>
          <p:cNvCxnSpPr>
            <a:cxnSpLocks/>
            <a:stCxn id="11" idx="1"/>
            <a:endCxn id="13" idx="3"/>
          </p:cNvCxnSpPr>
          <p:nvPr/>
        </p:nvCxnSpPr>
        <p:spPr>
          <a:xfrm flipH="1">
            <a:off x="1275435" y="2258009"/>
            <a:ext cx="3488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9A5720A-F3BB-1ED2-7C0E-80EECD3B60EB}"/>
              </a:ext>
            </a:extLst>
          </p:cNvPr>
          <p:cNvCxnSpPr>
            <a:cxnSpLocks/>
            <a:stCxn id="11" idx="1"/>
            <a:endCxn id="14" idx="3"/>
          </p:cNvCxnSpPr>
          <p:nvPr/>
        </p:nvCxnSpPr>
        <p:spPr>
          <a:xfrm flipH="1">
            <a:off x="1275435" y="2258009"/>
            <a:ext cx="348868" cy="400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19" descr="Processor outline">
            <a:extLst>
              <a:ext uri="{FF2B5EF4-FFF2-40B4-BE49-F238E27FC236}">
                <a16:creationId xmlns:a16="http://schemas.microsoft.com/office/drawing/2014/main" id="{D144AADC-32FB-5596-08CD-F2CE944B78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10460" y="3260736"/>
            <a:ext cx="737897" cy="737897"/>
          </a:xfrm>
          <a:prstGeom prst="rect">
            <a:avLst/>
          </a:prstGeom>
        </p:spPr>
      </p:pic>
      <p:pic>
        <p:nvPicPr>
          <p:cNvPr id="21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3F7F4BAC-C74E-7B1B-161F-3AEE0B653E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6" y="3124276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18134ECE-C24F-721C-D3AD-31A4B1D47D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5" y="3524715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4F0AF7A5-236F-E7CF-1BC4-7D72F29FD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5" y="3925155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53FDB59-4140-137A-1B1B-86E8E08A901D}"/>
              </a:ext>
            </a:extLst>
          </p:cNvPr>
          <p:cNvCxnSpPr>
            <a:cxnSpLocks/>
            <a:stCxn id="20" idx="1"/>
            <a:endCxn id="21" idx="3"/>
          </p:cNvCxnSpPr>
          <p:nvPr/>
        </p:nvCxnSpPr>
        <p:spPr>
          <a:xfrm flipH="1" flipV="1">
            <a:off x="1261593" y="3229246"/>
            <a:ext cx="348867" cy="4004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EA843CC-8CAA-4263-77B0-1D81BA62E462}"/>
              </a:ext>
            </a:extLst>
          </p:cNvPr>
          <p:cNvCxnSpPr>
            <a:cxnSpLocks/>
            <a:stCxn id="20" idx="1"/>
            <a:endCxn id="22" idx="3"/>
          </p:cNvCxnSpPr>
          <p:nvPr/>
        </p:nvCxnSpPr>
        <p:spPr>
          <a:xfrm flipH="1">
            <a:off x="1261592" y="3629685"/>
            <a:ext cx="3488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F444ADC-2DE1-52C8-8CF4-01F54159E7B2}"/>
              </a:ext>
            </a:extLst>
          </p:cNvPr>
          <p:cNvCxnSpPr>
            <a:cxnSpLocks/>
            <a:stCxn id="20" idx="1"/>
            <a:endCxn id="23" idx="3"/>
          </p:cNvCxnSpPr>
          <p:nvPr/>
        </p:nvCxnSpPr>
        <p:spPr>
          <a:xfrm flipH="1">
            <a:off x="1261592" y="3629685"/>
            <a:ext cx="348868" cy="400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phic 26" descr="Processor outline">
            <a:extLst>
              <a:ext uri="{FF2B5EF4-FFF2-40B4-BE49-F238E27FC236}">
                <a16:creationId xmlns:a16="http://schemas.microsoft.com/office/drawing/2014/main" id="{ED4B733B-B905-6638-58FD-43C9640CB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10460" y="4612041"/>
            <a:ext cx="737897" cy="737897"/>
          </a:xfrm>
          <a:prstGeom prst="rect">
            <a:avLst/>
          </a:prstGeom>
        </p:spPr>
      </p:pic>
      <p:pic>
        <p:nvPicPr>
          <p:cNvPr id="28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3DC15E2F-CC5C-A093-E452-323927CFD9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6" y="4475581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55E467D4-6EE1-54CD-DBBE-3921FDC43D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5" y="4876020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Sensor Icon Images – Browse 85,168 Stock Photos, Vectors, and Video | Adobe  Stock">
            <a:extLst>
              <a:ext uri="{FF2B5EF4-FFF2-40B4-BE49-F238E27FC236}">
                <a16:creationId xmlns:a16="http://schemas.microsoft.com/office/drawing/2014/main" id="{E1E253A9-8D6D-723E-97E9-8BACB1D9C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8889" r="54444" b="12222"/>
          <a:stretch/>
        </p:blipFill>
        <p:spPr bwMode="auto">
          <a:xfrm>
            <a:off x="987055" y="5276460"/>
            <a:ext cx="274537" cy="20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F76730-99BF-B42E-B4F1-B275AC906304}"/>
              </a:ext>
            </a:extLst>
          </p:cNvPr>
          <p:cNvCxnSpPr>
            <a:cxnSpLocks/>
            <a:stCxn id="27" idx="1"/>
            <a:endCxn id="28" idx="3"/>
          </p:cNvCxnSpPr>
          <p:nvPr/>
        </p:nvCxnSpPr>
        <p:spPr>
          <a:xfrm flipH="1" flipV="1">
            <a:off x="1261593" y="4580551"/>
            <a:ext cx="348867" cy="4004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695E3-A66F-D1E0-B717-7C0927794DE2}"/>
              </a:ext>
            </a:extLst>
          </p:cNvPr>
          <p:cNvCxnSpPr>
            <a:cxnSpLocks/>
            <a:stCxn id="27" idx="1"/>
            <a:endCxn id="29" idx="3"/>
          </p:cNvCxnSpPr>
          <p:nvPr/>
        </p:nvCxnSpPr>
        <p:spPr>
          <a:xfrm flipH="1">
            <a:off x="1261592" y="4980990"/>
            <a:ext cx="3488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37C3057-445C-1112-D9D6-FEB37BBA7D45}"/>
              </a:ext>
            </a:extLst>
          </p:cNvPr>
          <p:cNvCxnSpPr>
            <a:cxnSpLocks/>
            <a:stCxn id="27" idx="1"/>
            <a:endCxn id="30" idx="3"/>
          </p:cNvCxnSpPr>
          <p:nvPr/>
        </p:nvCxnSpPr>
        <p:spPr>
          <a:xfrm flipH="1">
            <a:off x="1261592" y="4980990"/>
            <a:ext cx="348868" cy="400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051E18-93D0-08BB-E80B-C1FD5835BF1A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 flipV="1">
            <a:off x="2362200" y="2258009"/>
            <a:ext cx="976594" cy="137167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94BF520-77EC-F62A-5318-C3A0C20268E6}"/>
              </a:ext>
            </a:extLst>
          </p:cNvPr>
          <p:cNvCxnSpPr>
            <a:cxnSpLocks/>
            <a:stCxn id="10" idx="1"/>
            <a:endCxn id="20" idx="3"/>
          </p:cNvCxnSpPr>
          <p:nvPr/>
        </p:nvCxnSpPr>
        <p:spPr>
          <a:xfrm flipH="1">
            <a:off x="2348357" y="3629685"/>
            <a:ext cx="99043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ECAF07-0917-17B1-F97A-4393C2C6BB44}"/>
              </a:ext>
            </a:extLst>
          </p:cNvPr>
          <p:cNvCxnSpPr>
            <a:cxnSpLocks/>
            <a:stCxn id="10" idx="1"/>
            <a:endCxn id="27" idx="3"/>
          </p:cNvCxnSpPr>
          <p:nvPr/>
        </p:nvCxnSpPr>
        <p:spPr>
          <a:xfrm flipH="1">
            <a:off x="2348357" y="3629685"/>
            <a:ext cx="990437" cy="135130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F3F1FFB-0436-6040-3EB0-ECC3FA2937B0}"/>
              </a:ext>
            </a:extLst>
          </p:cNvPr>
          <p:cNvCxnSpPr>
            <a:cxnSpLocks/>
            <a:stCxn id="16" idx="1"/>
            <a:endCxn id="10" idx="3"/>
          </p:cNvCxnSpPr>
          <p:nvPr/>
        </p:nvCxnSpPr>
        <p:spPr>
          <a:xfrm flipH="1">
            <a:off x="4253194" y="3629684"/>
            <a:ext cx="650535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8643798-66EF-AE53-6E40-B5F276298D78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997180" y="3621547"/>
            <a:ext cx="470528" cy="813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97484BE-C8D8-FAE1-CD62-1136EE52F32F}"/>
              </a:ext>
            </a:extLst>
          </p:cNvPr>
          <p:cNvSpPr txBox="1"/>
          <p:nvPr/>
        </p:nvSpPr>
        <p:spPr>
          <a:xfrm>
            <a:off x="64727" y="207334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Sensors</a:t>
            </a:r>
            <a:endParaRPr lang="en-SG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25116A-042E-FF3D-9F09-768E33F1409F}"/>
              </a:ext>
            </a:extLst>
          </p:cNvPr>
          <p:cNvSpPr txBox="1"/>
          <p:nvPr/>
        </p:nvSpPr>
        <p:spPr>
          <a:xfrm>
            <a:off x="67380" y="3429465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Sensors</a:t>
            </a:r>
            <a:endParaRPr lang="en-SG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2C9131-BFDA-EA80-ECD9-F9D44F7D7722}"/>
              </a:ext>
            </a:extLst>
          </p:cNvPr>
          <p:cNvSpPr txBox="1"/>
          <p:nvPr/>
        </p:nvSpPr>
        <p:spPr>
          <a:xfrm>
            <a:off x="64726" y="476096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Sensors</a:t>
            </a:r>
            <a:endParaRPr lang="en-SG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64912E-6236-914F-9C25-7C98F02BEB79}"/>
              </a:ext>
            </a:extLst>
          </p:cNvPr>
          <p:cNvSpPr txBox="1"/>
          <p:nvPr/>
        </p:nvSpPr>
        <p:spPr>
          <a:xfrm>
            <a:off x="1442349" y="2561955"/>
            <a:ext cx="121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</a:t>
            </a:r>
            <a:endParaRPr lang="en-SG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AA8F6E1-5E22-C0D5-DC46-57C591D830C3}"/>
              </a:ext>
            </a:extLst>
          </p:cNvPr>
          <p:cNvSpPr txBox="1"/>
          <p:nvPr/>
        </p:nvSpPr>
        <p:spPr>
          <a:xfrm>
            <a:off x="1380235" y="3917874"/>
            <a:ext cx="121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</a:t>
            </a:r>
            <a:endParaRPr lang="en-SG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FA62CEE-8F90-2187-12A4-367C1DB521D3}"/>
              </a:ext>
            </a:extLst>
          </p:cNvPr>
          <p:cNvSpPr txBox="1"/>
          <p:nvPr/>
        </p:nvSpPr>
        <p:spPr>
          <a:xfrm>
            <a:off x="1436026" y="5262733"/>
            <a:ext cx="121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</a:t>
            </a:r>
            <a:endParaRPr lang="en-SG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B743C40-B44B-D9F3-3322-29293320DF55}"/>
              </a:ext>
            </a:extLst>
          </p:cNvPr>
          <p:cNvSpPr txBox="1"/>
          <p:nvPr/>
        </p:nvSpPr>
        <p:spPr>
          <a:xfrm>
            <a:off x="2993740" y="4044915"/>
            <a:ext cx="1604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Internet Access Device</a:t>
            </a:r>
            <a:endParaRPr lang="en-SG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8417F5-C7DC-D110-599E-26873A746C67}"/>
              </a:ext>
            </a:extLst>
          </p:cNvPr>
          <p:cNvSpPr txBox="1"/>
          <p:nvPr/>
        </p:nvSpPr>
        <p:spPr>
          <a:xfrm>
            <a:off x="4648200" y="4252162"/>
            <a:ext cx="1604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</a:t>
            </a:r>
            <a:endParaRPr lang="en-SG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310EFAD-8D66-9CF6-81E0-0D2D8BB91BB8}"/>
              </a:ext>
            </a:extLst>
          </p:cNvPr>
          <p:cNvSpPr txBox="1"/>
          <p:nvPr/>
        </p:nvSpPr>
        <p:spPr>
          <a:xfrm>
            <a:off x="6172200" y="4256101"/>
            <a:ext cx="1604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Database</a:t>
            </a:r>
            <a:endParaRPr lang="en-SG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A672BA9-B94A-5107-33D5-1E245537355D}"/>
              </a:ext>
            </a:extLst>
          </p:cNvPr>
          <p:cNvGrpSpPr/>
          <p:nvPr/>
        </p:nvGrpSpPr>
        <p:grpSpPr>
          <a:xfrm>
            <a:off x="8043967" y="2875302"/>
            <a:ext cx="871433" cy="1468098"/>
            <a:chOff x="5334000" y="894882"/>
            <a:chExt cx="871433" cy="146809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9BE7FFB-E2EC-B818-12F5-10C2426D8585}"/>
                </a:ext>
              </a:extLst>
            </p:cNvPr>
            <p:cNvSpPr/>
            <p:nvPr/>
          </p:nvSpPr>
          <p:spPr>
            <a:xfrm>
              <a:off x="5334000" y="894882"/>
              <a:ext cx="871433" cy="146809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877B5178-6D11-0EEC-866A-1F8DFFDED0E2}"/>
                </a:ext>
              </a:extLst>
            </p:cNvPr>
            <p:cNvGrpSpPr/>
            <p:nvPr/>
          </p:nvGrpSpPr>
          <p:grpSpPr>
            <a:xfrm>
              <a:off x="5415007" y="954724"/>
              <a:ext cx="738329" cy="1311061"/>
              <a:chOff x="8117936" y="3228826"/>
              <a:chExt cx="738329" cy="1311061"/>
            </a:xfrm>
          </p:grpSpPr>
          <p:pic>
            <p:nvPicPr>
              <p:cNvPr id="7172" name="Picture 4" descr="Software Icon Images – Browse 40,131,773 Stock Photos, Vectors, and Video |  Adobe Stock">
                <a:extLst>
                  <a:ext uri="{FF2B5EF4-FFF2-40B4-BE49-F238E27FC236}">
                    <a16:creationId xmlns:a16="http://schemas.microsoft.com/office/drawing/2014/main" id="{35425302-30D9-2101-189C-8168CA7B50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831" t="8900" r="64914" b="72834"/>
              <a:stretch/>
            </p:blipFill>
            <p:spPr bwMode="auto">
              <a:xfrm>
                <a:off x="8117936" y="3228826"/>
                <a:ext cx="650712" cy="6263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Picture 4" descr="Software Icon Images – Browse 40,131,773 Stock Photos, Vectors, and Video |  Adobe Stock">
                <a:extLst>
                  <a:ext uri="{FF2B5EF4-FFF2-40B4-BE49-F238E27FC236}">
                    <a16:creationId xmlns:a16="http://schemas.microsoft.com/office/drawing/2014/main" id="{D80BF00E-4B01-19B2-CBCD-F4D223AB789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890" t="73356" r="23248" b="6269"/>
              <a:stretch/>
            </p:blipFill>
            <p:spPr bwMode="auto">
              <a:xfrm>
                <a:off x="8170465" y="3841242"/>
                <a:ext cx="685800" cy="6986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3768E81-7A80-A16F-C6D1-7F8873482020}"/>
              </a:ext>
            </a:extLst>
          </p:cNvPr>
          <p:cNvCxnSpPr>
            <a:cxnSpLocks/>
            <a:stCxn id="58" idx="1"/>
            <a:endCxn id="15" idx="3"/>
          </p:cNvCxnSpPr>
          <p:nvPr/>
        </p:nvCxnSpPr>
        <p:spPr>
          <a:xfrm flipH="1">
            <a:off x="7323844" y="3609351"/>
            <a:ext cx="720123" cy="121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945B50A-9089-D59F-7B49-94E6E2D6248B}"/>
              </a:ext>
            </a:extLst>
          </p:cNvPr>
          <p:cNvSpPr txBox="1"/>
          <p:nvPr/>
        </p:nvSpPr>
        <p:spPr>
          <a:xfrm>
            <a:off x="7693090" y="4403242"/>
            <a:ext cx="1604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Applications providing information and services</a:t>
            </a:r>
            <a:endParaRPr lang="en-SG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81C91B6-8AB0-C2C4-0949-3B463A9AA493}"/>
              </a:ext>
            </a:extLst>
          </p:cNvPr>
          <p:cNvSpPr txBox="1"/>
          <p:nvPr/>
        </p:nvSpPr>
        <p:spPr>
          <a:xfrm>
            <a:off x="3177841" y="5641831"/>
            <a:ext cx="2788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IoT Cloud Architecture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1208597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4FBCC-AFE2-840F-92EF-93A2AC2EF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IoT System?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548815-B395-F24D-19EE-7FD6C0BE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6F6F2-3833-CE5A-34F6-24440CFB9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0ABC2C-7F13-2428-42C0-2472FB80518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dirty="0"/>
              <a:t>The term </a:t>
            </a:r>
            <a:r>
              <a:rPr lang="en-US" b="1" dirty="0"/>
              <a:t>IoT system</a:t>
            </a:r>
            <a:r>
              <a:rPr lang="en-US" dirty="0"/>
              <a:t> more accurately describes the use of this technology than does </a:t>
            </a:r>
            <a:r>
              <a:rPr lang="en-US" b="1" dirty="0"/>
              <a:t>IoT</a:t>
            </a:r>
            <a:r>
              <a:rPr lang="en-US" dirty="0"/>
              <a:t> itself:</a:t>
            </a:r>
          </a:p>
          <a:p>
            <a:pPr lvl="1"/>
            <a:r>
              <a:rPr lang="en-US" dirty="0"/>
              <a:t>Most IoT devices are connected together to form purpose-specific </a:t>
            </a:r>
            <a:r>
              <a:rPr lang="en-US" u="sng" dirty="0"/>
              <a:t>systems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They are less frequently used as general data collection devices.</a:t>
            </a:r>
          </a:p>
          <a:p>
            <a:r>
              <a:rPr lang="en-US" dirty="0"/>
              <a:t>A comparison based on the foundation technologies of IoT provides a better understanding between </a:t>
            </a:r>
            <a:r>
              <a:rPr lang="en-US" u="sng" dirty="0"/>
              <a:t>IoT</a:t>
            </a:r>
            <a:r>
              <a:rPr lang="en-US" dirty="0"/>
              <a:t> and </a:t>
            </a:r>
            <a:r>
              <a:rPr lang="en-US" u="sng" dirty="0"/>
              <a:t>IoT system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Pervasive technology.</a:t>
            </a:r>
          </a:p>
          <a:p>
            <a:pPr lvl="1"/>
            <a:r>
              <a:rPr lang="en-US" dirty="0"/>
              <a:t>Sensor network.</a:t>
            </a:r>
          </a:p>
          <a:p>
            <a:pPr lvl="1"/>
            <a:r>
              <a:rPr lang="en-US" dirty="0"/>
              <a:t>Embedded computing.</a:t>
            </a:r>
          </a:p>
        </p:txBody>
      </p:sp>
    </p:spTree>
    <p:extLst>
      <p:ext uri="{BB962C8B-B14F-4D97-AF65-F5344CB8AC3E}">
        <p14:creationId xmlns:p14="http://schemas.microsoft.com/office/powerpoint/2010/main" val="203772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BD2F8-8DD8-2F1A-6E6D-98C004522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IoT System?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D3D3F8-AD59-B69F-4B9D-32BF707D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45B91-D950-95E4-C25C-C9A713005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EFAADF-F6F5-9E7A-EA2E-37A59CA775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b="1" dirty="0"/>
              <a:t>Pervasive technology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smart refrigerator allows user to enter information about its contents for menu planning. </a:t>
            </a:r>
          </a:p>
          <a:p>
            <a:pPr lvl="1"/>
            <a:r>
              <a:rPr lang="en-US" dirty="0"/>
              <a:t>A smarter device would automatically scan the refrigerator contents to automate data entry. </a:t>
            </a:r>
          </a:p>
          <a:p>
            <a:pPr lvl="1"/>
            <a:r>
              <a:rPr lang="en-US" dirty="0"/>
              <a:t>But these use cases are not very different from a menu planning software on a stand-alone computer.</a:t>
            </a:r>
          </a:p>
          <a:p>
            <a:pPr lvl="1"/>
            <a:r>
              <a:rPr lang="en-US" b="1" i="1" dirty="0"/>
              <a:t>An IoT system emphasizes delivery of information or services such as automated                                    groceries ordering.</a:t>
            </a:r>
          </a:p>
          <a:p>
            <a:pPr lvl="1"/>
            <a:endParaRPr lang="en-SG" dirty="0"/>
          </a:p>
        </p:txBody>
      </p:sp>
      <p:pic>
        <p:nvPicPr>
          <p:cNvPr id="6" name="Picture 2" descr="https://images.samsung.com/is/image/samsung/p5/au/family-hub-refrigerator/glance/slide01-fridge.png?$ORIGIN_PNG$">
            <a:extLst>
              <a:ext uri="{FF2B5EF4-FFF2-40B4-BE49-F238E27FC236}">
                <a16:creationId xmlns:a16="http://schemas.microsoft.com/office/drawing/2014/main" id="{AE610CD1-316B-7BE4-7ADB-A90E83A64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4484521"/>
            <a:ext cx="1524000" cy="179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C5DE00-385D-3EA9-1471-294AF7987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86" t="17705" r="52342" b="13537"/>
          <a:stretch/>
        </p:blipFill>
        <p:spPr>
          <a:xfrm>
            <a:off x="7185012" y="4484523"/>
            <a:ext cx="1577988" cy="179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853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7E1D-3307-8F53-7729-75440FBDD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IoT System?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58E539-A44E-164E-CBE9-D9576C3FA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1F2A8-BCB6-B13A-CE0D-3C79F5E3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417036-5264-B8B8-4851-B507A4D211F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>
            <a:normAutofit/>
          </a:bodyPr>
          <a:lstStyle/>
          <a:p>
            <a:r>
              <a:rPr lang="en-US" b="1" dirty="0"/>
              <a:t>Sensor network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traditional sensor network is designed for data collection at very low data rates. </a:t>
            </a:r>
          </a:p>
          <a:p>
            <a:pPr lvl="1"/>
            <a:r>
              <a:rPr lang="en-US" dirty="0"/>
              <a:t>The collected data would then be sent to an external server for storage and processing. </a:t>
            </a:r>
          </a:p>
          <a:p>
            <a:pPr lvl="1"/>
            <a:r>
              <a:rPr lang="en-US" b="1" i="1" dirty="0"/>
              <a:t>An IoT system emphasizes in-network processing.</a:t>
            </a:r>
          </a:p>
          <a:p>
            <a:r>
              <a:rPr lang="en-US" b="1" dirty="0"/>
              <a:t>Embedded computing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Traditional embedded computing focused on either stand-alone devices or tightly-coupled local networks such as those used in vehicles. </a:t>
            </a:r>
          </a:p>
          <a:p>
            <a:pPr lvl="1"/>
            <a:r>
              <a:rPr lang="en-US" b="1" i="1" dirty="0"/>
              <a:t>An IoT system emphasizes connected devices interacting with a wider external network, typically the Internet.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7329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9FC6-DE56-3B01-3920-9380B5456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IoT System?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3FBE9D-7150-B4E5-AC5A-DF0E22B8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7B064-A951-244B-A4DF-AC60CAB49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491688-BC17-8FAE-AF88-DF5764463E3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581400" cy="4937760"/>
          </a:xfrm>
        </p:spPr>
        <p:txBody>
          <a:bodyPr/>
          <a:lstStyle/>
          <a:p>
            <a:r>
              <a:rPr lang="en-US" dirty="0"/>
              <a:t>IoT system exhibits </a:t>
            </a:r>
            <a:r>
              <a:rPr lang="en-US" u="sng" dirty="0"/>
              <a:t>two</a:t>
            </a:r>
            <a:r>
              <a:rPr lang="en-US" dirty="0"/>
              <a:t> important characteristics: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Designed for one or more applications, rather than being a collection of IoT devices. 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Sense and respond to its environment by processing the data collected.</a:t>
            </a:r>
            <a:endParaRPr lang="en-SG" dirty="0"/>
          </a:p>
        </p:txBody>
      </p:sp>
      <p:pic>
        <p:nvPicPr>
          <p:cNvPr id="6" name="Picture 4" descr="Layers in IoT System.">
            <a:extLst>
              <a:ext uri="{FF2B5EF4-FFF2-40B4-BE49-F238E27FC236}">
                <a16:creationId xmlns:a16="http://schemas.microsoft.com/office/drawing/2014/main" id="{43A8EDE1-E55B-2382-2786-21F43D1AE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141" y="1342390"/>
            <a:ext cx="4740641" cy="4601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24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BC6E3-216A-DB2A-4DE3-2FD67B03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What is Artificial Intelligence of Things (</a:t>
            </a:r>
            <a:r>
              <a:rPr lang="en-US" sz="3600" dirty="0" err="1"/>
              <a:t>AIoT</a:t>
            </a:r>
            <a:r>
              <a:rPr lang="en-US" sz="3600" dirty="0"/>
              <a:t>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40E5A2-21E1-1FBF-6227-B03DC90DF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A11AC-7DB3-517A-75E6-7FBEC755A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8AFA22-7751-575F-2A20-C8F302AD0C3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>
            <a:normAutofit/>
          </a:bodyPr>
          <a:lstStyle/>
          <a:p>
            <a:r>
              <a:rPr lang="en-US" u="sng" dirty="0"/>
              <a:t>IoT</a:t>
            </a:r>
            <a:r>
              <a:rPr lang="en-US" dirty="0"/>
              <a:t> and </a:t>
            </a:r>
            <a:r>
              <a:rPr lang="en-US" u="sng" dirty="0"/>
              <a:t>data</a:t>
            </a:r>
            <a:r>
              <a:rPr lang="en-US" dirty="0"/>
              <a:t> are intrinsically linked together:</a:t>
            </a:r>
          </a:p>
          <a:p>
            <a:pPr lvl="1"/>
            <a:r>
              <a:rPr lang="en-US" dirty="0"/>
              <a:t>The sensor data generated from IoT devices is of value only if it gets subjected to analysis.</a:t>
            </a:r>
          </a:p>
          <a:p>
            <a:pPr lvl="1"/>
            <a:r>
              <a:rPr lang="en-US" b="1" dirty="0"/>
              <a:t>Predictive analytics</a:t>
            </a:r>
            <a:r>
              <a:rPr lang="en-US" dirty="0"/>
              <a:t> with </a:t>
            </a:r>
            <a:r>
              <a:rPr lang="en-US" b="1" dirty="0"/>
              <a:t>Artificial Intelligence (AI)</a:t>
            </a:r>
            <a:r>
              <a:rPr lang="en-US" dirty="0"/>
              <a:t> and </a:t>
            </a:r>
            <a:r>
              <a:rPr lang="en-US" b="1" dirty="0"/>
              <a:t>machine learning</a:t>
            </a:r>
            <a:r>
              <a:rPr lang="en-US" dirty="0"/>
              <a:t> is a critical success factor of IoT system.</a:t>
            </a:r>
          </a:p>
          <a:p>
            <a:r>
              <a:rPr lang="en-US" dirty="0"/>
              <a:t>Example of an </a:t>
            </a:r>
            <a:r>
              <a:rPr lang="en-US" u="sng" dirty="0"/>
              <a:t>IoT system</a:t>
            </a:r>
            <a:r>
              <a:rPr lang="en-US" dirty="0"/>
              <a:t> incorporating </a:t>
            </a:r>
            <a:r>
              <a:rPr lang="en-US" u="sng" dirty="0"/>
              <a:t>predictive analytics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home weather station can measure temperature and humidity and detect rain.</a:t>
            </a:r>
          </a:p>
          <a:p>
            <a:pPr lvl="1"/>
            <a:r>
              <a:rPr lang="en-US" dirty="0"/>
              <a:t>We can build a </a:t>
            </a:r>
            <a:r>
              <a:rPr lang="en-US" u="sng" dirty="0"/>
              <a:t>data dashboard and a mobile app</a:t>
            </a:r>
            <a:r>
              <a:rPr lang="en-US" dirty="0"/>
              <a:t>                   to tell us the latest </a:t>
            </a:r>
            <a:r>
              <a:rPr lang="en-US" u="sng" dirty="0"/>
              <a:t>weather information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But what else can we do with this IoT system?</a:t>
            </a:r>
          </a:p>
          <a:p>
            <a:endParaRPr lang="en-SG" dirty="0"/>
          </a:p>
        </p:txBody>
      </p:sp>
      <p:pic>
        <p:nvPicPr>
          <p:cNvPr id="6" name="Picture 2" descr="Image showing a Mobile Device and Ambient Weather station">
            <a:extLst>
              <a:ext uri="{FF2B5EF4-FFF2-40B4-BE49-F238E27FC236}">
                <a16:creationId xmlns:a16="http://schemas.microsoft.com/office/drawing/2014/main" id="{03F16AD2-FC75-68BE-3FEC-7779BCFF2D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"/>
          <a:stretch/>
        </p:blipFill>
        <p:spPr bwMode="auto">
          <a:xfrm>
            <a:off x="7010400" y="4685012"/>
            <a:ext cx="1981200" cy="157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3460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7113-EA89-A2B9-3A66-FBA839826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Artificial Intelligence of Things (</a:t>
            </a:r>
            <a:r>
              <a:rPr lang="en-US" dirty="0" err="1"/>
              <a:t>AIoT</a:t>
            </a:r>
            <a:r>
              <a:rPr lang="en-US" dirty="0"/>
              <a:t>)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BE54EB-FA3A-61A2-DD96-0F099FBBA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605FA-06CA-C62C-5535-A606EBAF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51105B-8CAC-667F-8ACD-361CBD04B21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Can we make this IoT system </a:t>
            </a:r>
            <a:r>
              <a:rPr lang="en-US" u="sng" dirty="0"/>
              <a:t>smart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If we know that it might rain soon, i.e., before it actually rains…</a:t>
            </a:r>
          </a:p>
          <a:p>
            <a:pPr lvl="1"/>
            <a:r>
              <a:rPr lang="en-US" dirty="0"/>
              <a:t>We want to bring in the clothesline and close the window before everything gets wet.</a:t>
            </a:r>
          </a:p>
          <a:p>
            <a:pPr lvl="1"/>
            <a:r>
              <a:rPr lang="en-US" dirty="0"/>
              <a:t>We can build a </a:t>
            </a:r>
            <a:r>
              <a:rPr lang="en-US" u="sng" dirty="0"/>
              <a:t>predictive analytics model</a:t>
            </a:r>
            <a:r>
              <a:rPr lang="en-US" dirty="0"/>
              <a:t> using </a:t>
            </a:r>
            <a:r>
              <a:rPr lang="en-US" u="sng" dirty="0"/>
              <a:t>machine learning</a:t>
            </a:r>
            <a:r>
              <a:rPr lang="en-US" dirty="0"/>
              <a:t> to forecast rain.</a:t>
            </a:r>
          </a:p>
          <a:p>
            <a:pPr lvl="1"/>
            <a:r>
              <a:rPr lang="en-US" dirty="0"/>
              <a:t>E.g., Temperature, Humidity </a:t>
            </a:r>
            <a:r>
              <a:rPr lang="en-US" dirty="0">
                <a:sym typeface="Wingdings" panose="05000000000000000000" pitchFamily="2" charset="2"/>
              </a:rPr>
              <a:t> Rain</a:t>
            </a:r>
            <a:endParaRPr lang="en-US" dirty="0"/>
          </a:p>
          <a:p>
            <a:r>
              <a:rPr lang="en-US" dirty="0"/>
              <a:t>Peggy is an example of a smart                              clothes peg:</a:t>
            </a:r>
          </a:p>
        </p:txBody>
      </p:sp>
      <p:pic>
        <p:nvPicPr>
          <p:cNvPr id="6" name="Picture 4" descr="Peggy">
            <a:extLst>
              <a:ext uri="{FF2B5EF4-FFF2-40B4-BE49-F238E27FC236}">
                <a16:creationId xmlns:a16="http://schemas.microsoft.com/office/drawing/2014/main" id="{55170DB2-4B73-53DB-4C22-E63B57DF2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3" b="5135"/>
          <a:stretch/>
        </p:blipFill>
        <p:spPr bwMode="auto">
          <a:xfrm>
            <a:off x="5105400" y="4267200"/>
            <a:ext cx="3581400" cy="204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816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47118-3B01-5F38-D35C-F5F85C8B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Artificial Intelligence of Things (</a:t>
            </a:r>
            <a:r>
              <a:rPr lang="en-US" dirty="0" err="1"/>
              <a:t>AIoT</a:t>
            </a:r>
            <a:r>
              <a:rPr lang="en-US" dirty="0"/>
              <a:t>)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A776F5-14FF-842D-EB92-8F590F0E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82160-6F23-4967-87E1-ABCAF95D4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smartclothespeg">
            <a:hlinkClick r:id="" action="ppaction://media"/>
            <a:extLst>
              <a:ext uri="{FF2B5EF4-FFF2-40B4-BE49-F238E27FC236}">
                <a16:creationId xmlns:a16="http://schemas.microsoft.com/office/drawing/2014/main" id="{AB73ADF0-1248-EBA3-E218-BC59BAB4E685}"/>
              </a:ext>
            </a:extLst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600" y="1222606"/>
            <a:ext cx="8940800" cy="5029200"/>
          </a:xfrm>
        </p:spPr>
      </p:pic>
    </p:spTree>
    <p:extLst>
      <p:ext uri="{BB962C8B-B14F-4D97-AF65-F5344CB8AC3E}">
        <p14:creationId xmlns:p14="http://schemas.microsoft.com/office/powerpoint/2010/main" val="34211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5296252" cy="4937760"/>
          </a:xfrm>
        </p:spPr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is the combination of </a:t>
            </a:r>
            <a:r>
              <a:rPr lang="en-US" u="sng" dirty="0"/>
              <a:t>Artificial Intelligence (AI)</a:t>
            </a:r>
            <a:r>
              <a:rPr lang="en-US" dirty="0"/>
              <a:t> and </a:t>
            </a:r>
            <a:r>
              <a:rPr lang="en-US" u="sng" dirty="0"/>
              <a:t>IoT</a:t>
            </a:r>
            <a:r>
              <a:rPr lang="en-US" dirty="0"/>
              <a:t>.</a:t>
            </a:r>
          </a:p>
          <a:p>
            <a:r>
              <a:rPr lang="en-US" dirty="0" err="1"/>
              <a:t>AIoT</a:t>
            </a:r>
            <a:r>
              <a:rPr lang="en-US" dirty="0"/>
              <a:t> enables </a:t>
            </a:r>
            <a:r>
              <a:rPr lang="en-US" u="sng" dirty="0"/>
              <a:t>smart</a:t>
            </a:r>
            <a:r>
              <a:rPr lang="en-US" dirty="0"/>
              <a:t> IoT operations that </a:t>
            </a:r>
            <a:r>
              <a:rPr lang="en-US" dirty="0" err="1"/>
              <a:t>optimise</a:t>
            </a:r>
            <a:r>
              <a:rPr lang="en-US" dirty="0"/>
              <a:t> human-machine interaction, data management and analytics.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5908674"/>
            <a:ext cx="3924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/>
              <a:t>Source</a:t>
            </a:r>
            <a:r>
              <a:rPr lang="en-US" sz="1000" dirty="0"/>
              <a:t>: https://www.forbes.com/sites/bernardmarr/2019/12/20/what-is-the-artificial-intelligence-of-things-when-ai-meets-iot</a:t>
            </a:r>
            <a:endParaRPr lang="en-GB" sz="1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4199" r="43536" b="476"/>
          <a:stretch/>
        </p:blipFill>
        <p:spPr>
          <a:xfrm>
            <a:off x="5753452" y="1219199"/>
            <a:ext cx="2933348" cy="5089585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>
            <a:noAutofit/>
          </a:bodyPr>
          <a:lstStyle/>
          <a:p>
            <a:r>
              <a:rPr lang="en-US" dirty="0"/>
              <a:t>What is Artificial Intelligence of Things (</a:t>
            </a:r>
            <a:r>
              <a:rPr lang="en-US" dirty="0" err="1"/>
              <a:t>AIoT</a:t>
            </a:r>
            <a:r>
              <a:rPr lang="en-US" dirty="0"/>
              <a:t>) (cont.)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9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What is Artificial Intelligence (AI)?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b="1" dirty="0"/>
              <a:t>Artificial Intelligence (AI)</a:t>
            </a:r>
            <a:r>
              <a:rPr lang="en-US" dirty="0"/>
              <a:t> refers to the ability of machines to mimic cognitive functions that humans perform with the brain.</a:t>
            </a:r>
          </a:p>
          <a:p>
            <a:r>
              <a:rPr lang="en-US" dirty="0"/>
              <a:t>Such cognitive functions includes “learning”                 and “problem solving”.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An example of AI – Self-driving vehicle:</a:t>
            </a:r>
          </a:p>
          <a:p>
            <a:pPr lvl="1"/>
            <a:r>
              <a:rPr lang="en-US" dirty="0"/>
              <a:t>A vehicle that is capable of sensing its environment and moving safely with little or no human input.</a:t>
            </a:r>
          </a:p>
          <a:p>
            <a:pPr lvl="1"/>
            <a:r>
              <a:rPr lang="en-US" dirty="0"/>
              <a:t>Use computer vision to detect traffic light,               pedestrians and obstacles to predict its                          trajectory and plan its motion.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 descr="Artificial Intelligence and Intelligent Automation: What's the difference?  | Security Info Watc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2209800"/>
            <a:ext cx="2069783" cy="137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245" t="8479" r="18330" b="12192"/>
          <a:stretch/>
        </p:blipFill>
        <p:spPr>
          <a:xfrm>
            <a:off x="6400281" y="4732654"/>
            <a:ext cx="2603702" cy="158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9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At the end of this lecture, you should understand:</a:t>
            </a:r>
          </a:p>
          <a:p>
            <a:pPr lvl="1"/>
            <a:r>
              <a:rPr lang="en-US" dirty="0"/>
              <a:t>What is Internet of Things (IoT).</a:t>
            </a:r>
          </a:p>
          <a:p>
            <a:pPr lvl="1"/>
            <a:r>
              <a:rPr lang="en-US" dirty="0"/>
              <a:t>What is IoT system and how it differs from the term IoT.</a:t>
            </a:r>
          </a:p>
          <a:p>
            <a:pPr lvl="1"/>
            <a:r>
              <a:rPr lang="en-US" dirty="0"/>
              <a:t>What is Artificial Intelligence of Things (</a:t>
            </a:r>
            <a:r>
              <a:rPr lang="en-US" dirty="0" err="1"/>
              <a:t>AIoT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What is Artificial Intelligence (AI).</a:t>
            </a:r>
          </a:p>
          <a:p>
            <a:pPr lvl="1"/>
            <a:r>
              <a:rPr lang="en-US" dirty="0"/>
              <a:t>How to implement AI with machine learning.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138545"/>
            <a:ext cx="928255" cy="92825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SG" dirty="0"/>
              <a:t>What is Artificial Intelligence (AI)? (cont.)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What does AI entail?</a:t>
            </a:r>
          </a:p>
        </p:txBody>
      </p:sp>
      <p:sp>
        <p:nvSpPr>
          <p:cNvPr id="6" name="Oval 5"/>
          <p:cNvSpPr/>
          <p:nvPr/>
        </p:nvSpPr>
        <p:spPr>
          <a:xfrm>
            <a:off x="304800" y="1752600"/>
            <a:ext cx="4721352" cy="4480560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255776" y="2727960"/>
            <a:ext cx="2819400" cy="3429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832263" y="3992880"/>
            <a:ext cx="1666425" cy="1965960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39952" y="2201294"/>
            <a:ext cx="3185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Artificial Intelligence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59624" y="3028995"/>
            <a:ext cx="2011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Machine Learning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42305" y="4442460"/>
            <a:ext cx="2011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Deep Learning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57800" y="2232667"/>
            <a:ext cx="3754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AI</a:t>
            </a:r>
            <a:r>
              <a:rPr lang="en-US" dirty="0"/>
              <a:t> is an umbrella term for machines capable of perception, logic and learning.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7800" y="3287170"/>
            <a:ext cx="3754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learning</a:t>
            </a:r>
            <a:r>
              <a:rPr lang="en-US" dirty="0"/>
              <a:t> employs algorithms that learn from data to make predictions or decisions, and whose performance improves when exposed to more data over time.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257800" y="4895671"/>
            <a:ext cx="375406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Deep learning</a:t>
            </a:r>
            <a:r>
              <a:rPr lang="en-US" dirty="0"/>
              <a:t> uses many-layered neural networks to build algorithms that find the best way to perform tasks on their own, based on large sets of data.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4419600" y="2362200"/>
            <a:ext cx="838200" cy="0"/>
          </a:xfrm>
          <a:prstGeom prst="line">
            <a:avLst/>
          </a:prstGeom>
          <a:ln w="381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86200" y="3429000"/>
            <a:ext cx="1371600" cy="0"/>
          </a:xfrm>
          <a:prstGeom prst="line">
            <a:avLst/>
          </a:prstGeom>
          <a:ln w="381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81400" y="5029200"/>
            <a:ext cx="1676400" cy="0"/>
          </a:xfrm>
          <a:prstGeom prst="line">
            <a:avLst/>
          </a:prstGeom>
          <a:ln w="38100">
            <a:solidFill>
              <a:schemeClr val="tx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14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Machine Learning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b="1" dirty="0"/>
              <a:t>Machine learning</a:t>
            </a:r>
            <a:r>
              <a:rPr lang="en-US" dirty="0"/>
              <a:t> employs statistical and mathematical techniques to build a </a:t>
            </a:r>
            <a:r>
              <a:rPr lang="en-US" u="sng" dirty="0"/>
              <a:t>model</a:t>
            </a:r>
            <a:r>
              <a:rPr lang="en-US" dirty="0"/>
              <a:t> based on </a:t>
            </a:r>
            <a:r>
              <a:rPr lang="en-US" u="sng" dirty="0"/>
              <a:t>sample data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sample data are also known as “training data”.</a:t>
            </a:r>
          </a:p>
          <a:p>
            <a:pPr lvl="1"/>
            <a:r>
              <a:rPr lang="en-US" dirty="0"/>
              <a:t>The </a:t>
            </a:r>
            <a:r>
              <a:rPr lang="en-US" u="sng" dirty="0"/>
              <a:t>model</a:t>
            </a:r>
            <a:r>
              <a:rPr lang="en-US" dirty="0"/>
              <a:t> is used to make </a:t>
            </a:r>
            <a:r>
              <a:rPr lang="en-US" u="sng" dirty="0"/>
              <a:t>predictions</a:t>
            </a:r>
            <a:r>
              <a:rPr lang="en-US" dirty="0"/>
              <a:t> or </a:t>
            </a:r>
            <a:r>
              <a:rPr lang="en-US" u="sng" dirty="0"/>
              <a:t>decisions</a:t>
            </a:r>
            <a:r>
              <a:rPr lang="en-US" dirty="0"/>
              <a:t> </a:t>
            </a:r>
            <a:r>
              <a:rPr lang="en-US" u="sng" dirty="0"/>
              <a:t>without</a:t>
            </a:r>
            <a:r>
              <a:rPr lang="en-US" dirty="0"/>
              <a:t> being explicitly programmed to do so.</a:t>
            </a:r>
          </a:p>
          <a:p>
            <a:pPr lvl="1"/>
            <a:r>
              <a:rPr lang="en-US" dirty="0"/>
              <a:t>Example – Self-driving vehicle:</a:t>
            </a:r>
          </a:p>
          <a:p>
            <a:pPr lvl="2"/>
            <a:r>
              <a:rPr lang="en-US" dirty="0"/>
              <a:t>We don’t program a vehicle to drive in all roads and traffic scenarios.</a:t>
            </a:r>
          </a:p>
          <a:p>
            <a:pPr lvl="2"/>
            <a:r>
              <a:rPr lang="en-US" dirty="0"/>
              <a:t>We create a machine learning model so the vehicle can </a:t>
            </a:r>
            <a:r>
              <a:rPr lang="en-US" u="sng" dirty="0"/>
              <a:t>input</a:t>
            </a:r>
            <a:r>
              <a:rPr lang="en-US" dirty="0"/>
              <a:t> image/video feeds into the model to </a:t>
            </a:r>
            <a:r>
              <a:rPr lang="en-US" u="sng" dirty="0"/>
              <a:t>predict</a:t>
            </a:r>
            <a:r>
              <a:rPr lang="en-US" dirty="0"/>
              <a:t> its trajectory and motion.</a:t>
            </a:r>
          </a:p>
          <a:p>
            <a:r>
              <a:rPr lang="en-US" dirty="0"/>
              <a:t>Intuitively, we can think of machine learning as learning an </a:t>
            </a:r>
            <a:r>
              <a:rPr lang="en-US" b="1" dirty="0"/>
              <a:t>A </a:t>
            </a:r>
            <a:r>
              <a:rPr lang="en-US" b="1" dirty="0">
                <a:sym typeface="Wingdings" panose="05000000000000000000" pitchFamily="2" charset="2"/>
              </a:rPr>
              <a:t> B mapping</a:t>
            </a:r>
            <a:r>
              <a:rPr lang="en-US" dirty="0"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en-US" dirty="0"/>
              <a:t>A is the </a:t>
            </a:r>
            <a:r>
              <a:rPr lang="en-US" u="sng" dirty="0"/>
              <a:t>input</a:t>
            </a:r>
            <a:r>
              <a:rPr lang="en-US" dirty="0"/>
              <a:t> and B is the </a:t>
            </a:r>
            <a:r>
              <a:rPr lang="en-US" u="sng" dirty="0"/>
              <a:t>output label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0516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Machine Learning (cont.)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pPr lvl="1"/>
            <a:r>
              <a:rPr lang="en-US" dirty="0"/>
              <a:t>Example – Smart home weather station:</a:t>
            </a:r>
          </a:p>
          <a:p>
            <a:pPr lvl="2"/>
            <a:r>
              <a:rPr lang="en-US" dirty="0"/>
              <a:t>A includes temperature and humidity.</a:t>
            </a:r>
          </a:p>
          <a:p>
            <a:pPr lvl="2"/>
            <a:r>
              <a:rPr lang="en-US" dirty="0"/>
              <a:t>B is a label telling us whether it would rain or would not rain.</a:t>
            </a:r>
          </a:p>
          <a:p>
            <a:pPr lvl="1"/>
            <a:r>
              <a:rPr lang="en-US" dirty="0"/>
              <a:t>Example – Self-driving vehicle:</a:t>
            </a:r>
          </a:p>
          <a:p>
            <a:pPr lvl="2"/>
            <a:r>
              <a:rPr lang="en-US" dirty="0"/>
              <a:t>A is image pixels.</a:t>
            </a:r>
          </a:p>
          <a:p>
            <a:pPr lvl="2"/>
            <a:r>
              <a:rPr lang="en-US" dirty="0"/>
              <a:t>B is an image label that tells us whether:</a:t>
            </a:r>
          </a:p>
          <a:p>
            <a:pPr lvl="3"/>
            <a:r>
              <a:rPr lang="en-US" dirty="0"/>
              <a:t>The object in front is a traffic light.</a:t>
            </a:r>
          </a:p>
          <a:p>
            <a:pPr lvl="3"/>
            <a:r>
              <a:rPr lang="en-US" dirty="0"/>
              <a:t>Whether the traffic light signal is green, amber or red.</a:t>
            </a:r>
          </a:p>
          <a:p>
            <a:pPr lvl="3"/>
            <a:r>
              <a:rPr lang="en-US" dirty="0"/>
              <a:t>Whether there is pedestrian in front of the vehicle.</a:t>
            </a:r>
          </a:p>
          <a:p>
            <a:pPr lvl="3"/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072560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AIoT</a:t>
            </a:r>
            <a:r>
              <a:rPr lang="en-US" dirty="0"/>
              <a:t> – The Whole is Greater than the Sum of the Parts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143000"/>
            <a:ext cx="8229600" cy="5334000"/>
          </a:xfrm>
        </p:spPr>
        <p:txBody>
          <a:bodyPr>
            <a:normAutofit/>
          </a:bodyPr>
          <a:lstStyle/>
          <a:p>
            <a:r>
              <a:rPr lang="en-US" dirty="0"/>
              <a:t>Machine learning can be applied to </a:t>
            </a:r>
            <a:r>
              <a:rPr lang="en-US" u="sng" dirty="0"/>
              <a:t>conventional data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Data may </a:t>
            </a:r>
            <a:r>
              <a:rPr lang="en-US" u="sng" dirty="0"/>
              <a:t>not</a:t>
            </a:r>
            <a:r>
              <a:rPr lang="en-US" dirty="0"/>
              <a:t> be captured accurately in real-time.</a:t>
            </a:r>
          </a:p>
          <a:p>
            <a:pPr lvl="1"/>
            <a:r>
              <a:rPr lang="en-US" dirty="0"/>
              <a:t>Self-reported data that are </a:t>
            </a:r>
            <a:r>
              <a:rPr lang="en-US" u="sng" dirty="0"/>
              <a:t>subjective</a:t>
            </a:r>
            <a:r>
              <a:rPr lang="en-US" dirty="0"/>
              <a:t> in nature.</a:t>
            </a:r>
          </a:p>
          <a:p>
            <a:pPr lvl="1"/>
            <a:r>
              <a:rPr lang="en-US" dirty="0"/>
              <a:t>Such data are also prone to </a:t>
            </a:r>
            <a:r>
              <a:rPr lang="en-US" u="sng" dirty="0"/>
              <a:t>errors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Example – Smart home weather station:</a:t>
            </a:r>
          </a:p>
          <a:p>
            <a:pPr lvl="2"/>
            <a:r>
              <a:rPr lang="en-US" dirty="0"/>
              <a:t>Ask user to measure temperature and humidity manually and input data.</a:t>
            </a:r>
          </a:p>
          <a:p>
            <a:pPr lvl="2"/>
            <a:r>
              <a:rPr lang="en-US" dirty="0"/>
              <a:t>Is it even feasible to ask user to monitor or detect rain?</a:t>
            </a:r>
          </a:p>
          <a:p>
            <a:r>
              <a:rPr lang="en-US" u="sng" dirty="0" err="1"/>
              <a:t>AIoT</a:t>
            </a:r>
            <a:r>
              <a:rPr lang="en-US" u="sng" dirty="0"/>
              <a:t> system</a:t>
            </a:r>
            <a:r>
              <a:rPr lang="en-SG" dirty="0"/>
              <a:t> collect, store and process </a:t>
            </a:r>
            <a:r>
              <a:rPr lang="en-SG" u="sng" dirty="0"/>
              <a:t>sensor data</a:t>
            </a:r>
            <a:r>
              <a:rPr lang="en-SG" dirty="0"/>
              <a:t>:</a:t>
            </a:r>
          </a:p>
          <a:p>
            <a:pPr lvl="1"/>
            <a:r>
              <a:rPr lang="en-US" dirty="0"/>
              <a:t>Data are captured </a:t>
            </a:r>
            <a:r>
              <a:rPr lang="en-US" u="sng" dirty="0"/>
              <a:t>automatically</a:t>
            </a:r>
            <a:r>
              <a:rPr lang="en-US" dirty="0"/>
              <a:t>, </a:t>
            </a:r>
            <a:r>
              <a:rPr lang="en-US" u="sng" dirty="0"/>
              <a:t>accurately</a:t>
            </a:r>
            <a:r>
              <a:rPr lang="en-US" dirty="0"/>
              <a:t> and </a:t>
            </a:r>
            <a:r>
              <a:rPr lang="en-US" u="sng" dirty="0"/>
              <a:t>correctly</a:t>
            </a:r>
            <a:r>
              <a:rPr lang="en-US" dirty="0"/>
              <a:t> in </a:t>
            </a:r>
            <a:r>
              <a:rPr lang="en-US" u="sng" dirty="0"/>
              <a:t>real-time</a:t>
            </a:r>
            <a:r>
              <a:rPr lang="en-US" dirty="0"/>
              <a:t>.</a:t>
            </a:r>
          </a:p>
          <a:p>
            <a:pPr lvl="1"/>
            <a:r>
              <a:rPr lang="en-US" u="sng" dirty="0"/>
              <a:t>Objective</a:t>
            </a:r>
            <a:r>
              <a:rPr lang="en-US" dirty="0"/>
              <a:t> data captured about environment in </a:t>
            </a:r>
            <a:r>
              <a:rPr lang="en-US" u="sng" dirty="0"/>
              <a:t>authentic</a:t>
            </a:r>
            <a:r>
              <a:rPr lang="en-US" dirty="0"/>
              <a:t> setting.</a:t>
            </a:r>
          </a:p>
        </p:txBody>
      </p:sp>
    </p:spTree>
    <p:extLst>
      <p:ext uri="{BB962C8B-B14F-4D97-AF65-F5344CB8AC3E}">
        <p14:creationId xmlns:p14="http://schemas.microsoft.com/office/powerpoint/2010/main" val="3500501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AIoT</a:t>
            </a:r>
            <a:r>
              <a:rPr lang="en-US" dirty="0"/>
              <a:t> – The Whole is Greater than the Sum of the Parts (cont.)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pPr lvl="1"/>
            <a:r>
              <a:rPr lang="en-US" u="sng" dirty="0"/>
              <a:t>Predictions</a:t>
            </a:r>
            <a:r>
              <a:rPr lang="en-US" dirty="0"/>
              <a:t> from </a:t>
            </a:r>
            <a:r>
              <a:rPr lang="en-US" u="sng" dirty="0"/>
              <a:t>machine learning model</a:t>
            </a:r>
            <a:r>
              <a:rPr lang="en-US" dirty="0"/>
              <a:t> trained with </a:t>
            </a:r>
            <a:r>
              <a:rPr lang="en-US" u="sng" dirty="0" err="1"/>
              <a:t>IoT</a:t>
            </a:r>
            <a:r>
              <a:rPr lang="en-US" u="sng" dirty="0"/>
              <a:t> sensor data</a:t>
            </a:r>
            <a:r>
              <a:rPr lang="en-US" dirty="0"/>
              <a:t> are used to perform </a:t>
            </a:r>
            <a:r>
              <a:rPr lang="en-US" u="sng" dirty="0"/>
              <a:t>smart actuation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Example – Personal fitness application:</a:t>
            </a:r>
          </a:p>
          <a:p>
            <a:pPr lvl="2"/>
            <a:r>
              <a:rPr lang="en-US" dirty="0"/>
              <a:t>We can use pedometer to track our running or use a hand tally counter.</a:t>
            </a:r>
          </a:p>
          <a:p>
            <a:pPr lvl="2"/>
            <a:r>
              <a:rPr lang="en-US" dirty="0"/>
              <a:t>Which approach provides better data to determine your fitness workout?</a:t>
            </a:r>
          </a:p>
          <a:p>
            <a:pPr lvl="2"/>
            <a:r>
              <a:rPr lang="en-US" dirty="0"/>
              <a:t>How about tracking heart rate while running to detect abnormal condition?</a:t>
            </a:r>
          </a:p>
        </p:txBody>
      </p:sp>
      <p:pic>
        <p:nvPicPr>
          <p:cNvPr id="5122" name="Picture 2" descr="Unlocking the value of IoT data with the artificial intelligence of things  - SAS Voic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491" y="4343400"/>
            <a:ext cx="3527522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2020 M4 Smart Pedometer Wristband Blood Pressure Heart Rate Monitor Sports  Tracker Bracelet Health Fitness Watch Sport Pedometer|Pedometers| -  AliExpress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8" t="8000" r="4042" b="8000"/>
          <a:stretch/>
        </p:blipFill>
        <p:spPr bwMode="auto">
          <a:xfrm>
            <a:off x="429491" y="4572000"/>
            <a:ext cx="17335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4 Digit Number Hand Held Tally Counter Digital Golf Clicker Manual Training  Counting Counter Digit Mechanical Counter|held tally counter|tally  counterhand counter - AliExpress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13586"/>
          <a:stretch/>
        </p:blipFill>
        <p:spPr bwMode="auto">
          <a:xfrm>
            <a:off x="2385129" y="4572000"/>
            <a:ext cx="160671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Left-Right Arrow 5"/>
          <p:cNvSpPr/>
          <p:nvPr/>
        </p:nvSpPr>
        <p:spPr>
          <a:xfrm>
            <a:off x="4119090" y="5181600"/>
            <a:ext cx="1216152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195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DAFF-0B8B-4409-9DF3-EF222708B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Case Study Walk-through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F8C8D8-65DA-49FF-AC58-3B63B01F6EB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>
            <a:normAutofit/>
          </a:bodyPr>
          <a:lstStyle/>
          <a:p>
            <a:r>
              <a:rPr lang="en-US" dirty="0"/>
              <a:t>We will consider a simple example of weather forecast using IoT sensor data:</a:t>
            </a:r>
          </a:p>
          <a:p>
            <a:pPr lvl="1"/>
            <a:r>
              <a:rPr lang="en-US" dirty="0"/>
              <a:t>Predict whether it will </a:t>
            </a:r>
            <a:r>
              <a:rPr lang="en-US" u="sng" dirty="0"/>
              <a:t>rain</a:t>
            </a:r>
            <a:r>
              <a:rPr lang="en-US" dirty="0"/>
              <a:t> using </a:t>
            </a:r>
            <a:r>
              <a:rPr lang="en-US" u="sng" dirty="0"/>
              <a:t>temperature and humidity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Temperature, Humidity (A) </a:t>
            </a:r>
            <a:r>
              <a:rPr lang="en-US" dirty="0">
                <a:sym typeface="Wingdings" panose="05000000000000000000" pitchFamily="2" charset="2"/>
              </a:rPr>
              <a:t> Rain (B)</a:t>
            </a:r>
            <a:endParaRPr lang="en-US" dirty="0"/>
          </a:p>
          <a:p>
            <a:pPr lvl="1"/>
            <a:r>
              <a:rPr lang="en-US" dirty="0"/>
              <a:t>If our </a:t>
            </a:r>
            <a:r>
              <a:rPr lang="en-US" dirty="0" err="1"/>
              <a:t>AIoT</a:t>
            </a:r>
            <a:r>
              <a:rPr lang="en-US" dirty="0"/>
              <a:t> system predicts that it will rain soon, we can close the window and perhaps bring in the clothesline before it actually rains.</a:t>
            </a:r>
          </a:p>
          <a:p>
            <a:r>
              <a:rPr lang="en-US" dirty="0"/>
              <a:t>We need a </a:t>
            </a:r>
            <a:r>
              <a:rPr lang="en-US" u="sng" dirty="0"/>
              <a:t>labelled dataset</a:t>
            </a:r>
            <a:r>
              <a:rPr lang="en-US" dirty="0"/>
              <a:t> for training:</a:t>
            </a:r>
          </a:p>
          <a:p>
            <a:pPr lvl="1"/>
            <a:r>
              <a:rPr lang="en-US" dirty="0"/>
              <a:t>Historical dataset of temperature, humidity and rain.</a:t>
            </a:r>
          </a:p>
          <a:p>
            <a:pPr lvl="1"/>
            <a:r>
              <a:rPr lang="en-US" b="1" dirty="0"/>
              <a:t>Cold start problem</a:t>
            </a:r>
            <a:r>
              <a:rPr lang="en-US" dirty="0"/>
              <a:t> – The system cannot draw any inferences for users about which it has not yet gathered sufficient information.</a:t>
            </a:r>
          </a:p>
          <a:p>
            <a:pPr lvl="1"/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46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DAFF-0B8B-4409-9DF3-EF222708B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Case Study Walk-through (cont.)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F8C8D8-65DA-49FF-AC58-3B63B01F6EB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pPr lvl="1"/>
            <a:r>
              <a:rPr lang="en-US" dirty="0"/>
              <a:t>We can use a rain/moisture sensor to detect rain in conjunction with temperature and humidity sensors.</a:t>
            </a:r>
          </a:p>
          <a:p>
            <a:pPr lvl="1"/>
            <a:r>
              <a:rPr lang="en-US" dirty="0"/>
              <a:t>Once we have collected enough observations in the dataset, we can train a model to </a:t>
            </a:r>
            <a:r>
              <a:rPr lang="en-US" u="sng" dirty="0"/>
              <a:t>predict</a:t>
            </a:r>
            <a:r>
              <a:rPr lang="en-US" dirty="0"/>
              <a:t> </a:t>
            </a:r>
            <a:r>
              <a:rPr lang="en-US" u="sng" dirty="0"/>
              <a:t>whether it will rain</a:t>
            </a:r>
            <a:r>
              <a:rPr lang="en-US" dirty="0"/>
              <a:t>.</a:t>
            </a:r>
          </a:p>
          <a:p>
            <a:r>
              <a:rPr lang="en-US" dirty="0"/>
              <a:t>High-level architecture of the </a:t>
            </a:r>
            <a:r>
              <a:rPr lang="en-US" dirty="0" err="1"/>
              <a:t>AIoT</a:t>
            </a:r>
            <a:r>
              <a:rPr lang="en-US" dirty="0"/>
              <a:t> real-time sensor data pipeline:</a:t>
            </a:r>
            <a:endParaRPr lang="en-GB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FAD917D-32F5-4057-8B0B-F8AF1117C3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3112405"/>
              </p:ext>
            </p:extLst>
          </p:nvPr>
        </p:nvGraphicFramePr>
        <p:xfrm>
          <a:off x="60960" y="2946400"/>
          <a:ext cx="89916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924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Case Study Walk-through (cont.)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19444"/>
          <a:stretch/>
        </p:blipFill>
        <p:spPr>
          <a:xfrm>
            <a:off x="571500" y="1225550"/>
            <a:ext cx="8001000" cy="5048250"/>
          </a:xfrm>
        </p:spPr>
      </p:pic>
      <p:sp>
        <p:nvSpPr>
          <p:cNvPr id="5" name="TextBox 4"/>
          <p:cNvSpPr txBox="1"/>
          <p:nvPr/>
        </p:nvSpPr>
        <p:spPr>
          <a:xfrm>
            <a:off x="3200400" y="5887843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DHT11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29200" y="5029200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MH-RD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72200" y="1828800"/>
            <a:ext cx="239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Raspberry Pi 3 Model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14600" y="3276600"/>
            <a:ext cx="127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Breadboard</a:t>
            </a:r>
          </a:p>
        </p:txBody>
      </p:sp>
    </p:spTree>
    <p:extLst>
      <p:ext uri="{BB962C8B-B14F-4D97-AF65-F5344CB8AC3E}">
        <p14:creationId xmlns:p14="http://schemas.microsoft.com/office/powerpoint/2010/main" val="799881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Case Study Walk-through (cont.)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2400" y="1219200"/>
            <a:ext cx="1905000" cy="469611"/>
          </a:xfrm>
          <a:prstGeom prst="rect">
            <a:avLst/>
          </a:prstGeom>
          <a:solidFill>
            <a:srgbClr val="398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</a:t>
            </a:r>
            <a:endParaRPr lang="en-SG" dirty="0"/>
          </a:p>
        </p:txBody>
      </p:sp>
      <p:sp>
        <p:nvSpPr>
          <p:cNvPr id="8" name="Rectangle 7"/>
          <p:cNvSpPr/>
          <p:nvPr/>
        </p:nvSpPr>
        <p:spPr>
          <a:xfrm>
            <a:off x="3042596" y="1593275"/>
            <a:ext cx="1681804" cy="850610"/>
          </a:xfrm>
          <a:prstGeom prst="rect">
            <a:avLst/>
          </a:prstGeom>
          <a:solidFill>
            <a:srgbClr val="ED6A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Processor</a:t>
            </a:r>
          </a:p>
        </p:txBody>
      </p:sp>
      <p:sp>
        <p:nvSpPr>
          <p:cNvPr id="9" name="Rectangle 8"/>
          <p:cNvSpPr/>
          <p:nvPr/>
        </p:nvSpPr>
        <p:spPr>
          <a:xfrm>
            <a:off x="6321898" y="2730789"/>
            <a:ext cx="2745902" cy="1822596"/>
          </a:xfrm>
          <a:prstGeom prst="rect">
            <a:avLst/>
          </a:prstGeom>
          <a:solidFill>
            <a:srgbClr val="4CA2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Cloud Server</a:t>
            </a:r>
          </a:p>
        </p:txBody>
      </p:sp>
      <p:cxnSp>
        <p:nvCxnSpPr>
          <p:cNvPr id="10" name="Straight Arrow Connector 9"/>
          <p:cNvCxnSpPr>
            <a:stCxn id="8" idx="3"/>
          </p:cNvCxnSpPr>
          <p:nvPr/>
        </p:nvCxnSpPr>
        <p:spPr>
          <a:xfrm>
            <a:off x="4724400" y="2018580"/>
            <a:ext cx="1905001" cy="1233890"/>
          </a:xfrm>
          <a:prstGeom prst="straightConnector1">
            <a:avLst/>
          </a:prstGeom>
          <a:ln w="254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2057400" y="1454006"/>
            <a:ext cx="985196" cy="564574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4" idx="3"/>
            <a:endCxn id="8" idx="1"/>
          </p:cNvCxnSpPr>
          <p:nvPr/>
        </p:nvCxnSpPr>
        <p:spPr>
          <a:xfrm flipV="1">
            <a:off x="2057400" y="2018580"/>
            <a:ext cx="985196" cy="6565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5" idx="3"/>
            <a:endCxn id="8" idx="1"/>
          </p:cNvCxnSpPr>
          <p:nvPr/>
        </p:nvCxnSpPr>
        <p:spPr>
          <a:xfrm flipV="1">
            <a:off x="2057400" y="2018580"/>
            <a:ext cx="985196" cy="590836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52400" y="1790339"/>
            <a:ext cx="1905000" cy="469611"/>
          </a:xfrm>
          <a:prstGeom prst="rect">
            <a:avLst/>
          </a:prstGeom>
          <a:solidFill>
            <a:srgbClr val="398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</a:t>
            </a:r>
            <a:endParaRPr lang="en-SG" dirty="0"/>
          </a:p>
        </p:txBody>
      </p:sp>
      <p:sp>
        <p:nvSpPr>
          <p:cNvPr id="15" name="Rectangle 14"/>
          <p:cNvSpPr/>
          <p:nvPr/>
        </p:nvSpPr>
        <p:spPr>
          <a:xfrm>
            <a:off x="152400" y="2374610"/>
            <a:ext cx="1905000" cy="469611"/>
          </a:xfrm>
          <a:prstGeom prst="rect">
            <a:avLst/>
          </a:prstGeom>
          <a:solidFill>
            <a:srgbClr val="398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</a:t>
            </a:r>
            <a:endParaRPr lang="en-SG" dirty="0"/>
          </a:p>
        </p:txBody>
      </p:sp>
      <p:sp>
        <p:nvSpPr>
          <p:cNvPr id="16" name="Rectangle 15"/>
          <p:cNvSpPr/>
          <p:nvPr/>
        </p:nvSpPr>
        <p:spPr>
          <a:xfrm>
            <a:off x="152400" y="4711989"/>
            <a:ext cx="1905000" cy="469611"/>
          </a:xfrm>
          <a:prstGeom prst="rect">
            <a:avLst/>
          </a:prstGeom>
          <a:solidFill>
            <a:srgbClr val="398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</a:t>
            </a:r>
            <a:endParaRPr lang="en-SG" dirty="0"/>
          </a:p>
        </p:txBody>
      </p:sp>
      <p:sp>
        <p:nvSpPr>
          <p:cNvPr id="17" name="Rectangle 16"/>
          <p:cNvSpPr/>
          <p:nvPr/>
        </p:nvSpPr>
        <p:spPr>
          <a:xfrm>
            <a:off x="3042596" y="4997454"/>
            <a:ext cx="1681804" cy="850610"/>
          </a:xfrm>
          <a:prstGeom prst="rect">
            <a:avLst/>
          </a:prstGeom>
          <a:solidFill>
            <a:srgbClr val="ED6A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Processor</a:t>
            </a:r>
          </a:p>
        </p:txBody>
      </p:sp>
      <p:cxnSp>
        <p:nvCxnSpPr>
          <p:cNvPr id="18" name="Straight Arrow Connector 17"/>
          <p:cNvCxnSpPr>
            <a:stCxn id="17" idx="3"/>
          </p:cNvCxnSpPr>
          <p:nvPr/>
        </p:nvCxnSpPr>
        <p:spPr>
          <a:xfrm flipV="1">
            <a:off x="4724400" y="3272804"/>
            <a:ext cx="1874294" cy="214995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6" idx="3"/>
            <a:endCxn id="17" idx="1"/>
          </p:cNvCxnSpPr>
          <p:nvPr/>
        </p:nvCxnSpPr>
        <p:spPr>
          <a:xfrm>
            <a:off x="2057400" y="4946795"/>
            <a:ext cx="985196" cy="475964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2" idx="3"/>
            <a:endCxn id="17" idx="1"/>
          </p:cNvCxnSpPr>
          <p:nvPr/>
        </p:nvCxnSpPr>
        <p:spPr>
          <a:xfrm flipV="1">
            <a:off x="2057400" y="5422759"/>
            <a:ext cx="985196" cy="374647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152400" y="5562600"/>
            <a:ext cx="1905000" cy="469611"/>
          </a:xfrm>
          <a:prstGeom prst="rect">
            <a:avLst/>
          </a:prstGeom>
          <a:solidFill>
            <a:srgbClr val="398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</a:t>
            </a:r>
            <a:endParaRPr lang="en-SG" dirty="0"/>
          </a:p>
        </p:txBody>
      </p:sp>
      <p:sp>
        <p:nvSpPr>
          <p:cNvPr id="30" name="TextBox 29"/>
          <p:cNvSpPr txBox="1"/>
          <p:nvPr/>
        </p:nvSpPr>
        <p:spPr>
          <a:xfrm>
            <a:off x="6427565" y="1143000"/>
            <a:ext cx="17627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Wired Connection</a:t>
            </a:r>
            <a:endParaRPr lang="en-SG" sz="1600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5486400" y="1617077"/>
            <a:ext cx="914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485049" y="1312277"/>
            <a:ext cx="914400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434085" y="1447800"/>
            <a:ext cx="1993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RESTful Web Services</a:t>
            </a:r>
            <a:endParaRPr lang="en-SG" sz="1600" dirty="0"/>
          </a:p>
        </p:txBody>
      </p:sp>
      <p:sp>
        <p:nvSpPr>
          <p:cNvPr id="34" name="Can 33"/>
          <p:cNvSpPr/>
          <p:nvPr/>
        </p:nvSpPr>
        <p:spPr>
          <a:xfrm>
            <a:off x="6400800" y="3556579"/>
            <a:ext cx="1066800" cy="870830"/>
          </a:xfrm>
          <a:prstGeom prst="can">
            <a:avLst/>
          </a:prstGeom>
          <a:solidFill>
            <a:srgbClr val="4CA23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Cloud Database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7A9A158-FFA0-4C86-B8ED-A2DCF06193EC}"/>
              </a:ext>
            </a:extLst>
          </p:cNvPr>
          <p:cNvCxnSpPr>
            <a:cxnSpLocks/>
          </p:cNvCxnSpPr>
          <p:nvPr/>
        </p:nvCxnSpPr>
        <p:spPr>
          <a:xfrm flipH="1">
            <a:off x="7024664" y="3369100"/>
            <a:ext cx="366737" cy="325618"/>
          </a:xfrm>
          <a:prstGeom prst="straightConnector1">
            <a:avLst/>
          </a:prstGeom>
          <a:ln w="2540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8AD412-F924-4B1B-B675-D68220376294}"/>
              </a:ext>
            </a:extLst>
          </p:cNvPr>
          <p:cNvCxnSpPr/>
          <p:nvPr/>
        </p:nvCxnSpPr>
        <p:spPr>
          <a:xfrm>
            <a:off x="5486400" y="1921877"/>
            <a:ext cx="9144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6434085" y="1752600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Relational Database</a:t>
            </a:r>
            <a:endParaRPr lang="en-SG" sz="1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3778655" y="2438400"/>
            <a:ext cx="1783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Call web service to upload sensor data</a:t>
            </a:r>
            <a:endParaRPr lang="en-SG" sz="16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4964226" y="4996226"/>
            <a:ext cx="2322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Call web service to predict rain</a:t>
            </a:r>
            <a:endParaRPr lang="en-SG" sz="1600" dirty="0"/>
          </a:p>
        </p:txBody>
      </p:sp>
      <p:pic>
        <p:nvPicPr>
          <p:cNvPr id="41" name="Content Placeholder 5"/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19444"/>
          <a:stretch/>
        </p:blipFill>
        <p:spPr>
          <a:xfrm>
            <a:off x="91200" y="3526792"/>
            <a:ext cx="1052708" cy="664208"/>
          </a:xfrm>
        </p:spPr>
      </p:pic>
      <p:sp>
        <p:nvSpPr>
          <p:cNvPr id="42" name="Left Brace 41"/>
          <p:cNvSpPr/>
          <p:nvPr/>
        </p:nvSpPr>
        <p:spPr>
          <a:xfrm rot="16200000">
            <a:off x="2375061" y="1019760"/>
            <a:ext cx="216846" cy="4481833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1143000" y="3342382"/>
            <a:ext cx="49693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top setup includes temperature, humidity and rain/moisture sensor.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the actual demo, the nodes and hub are combined together for simplicity.</a:t>
            </a:r>
            <a:endParaRPr lang="en-SG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2322749" y="5963697"/>
            <a:ext cx="632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bottom setup includes </a:t>
            </a:r>
            <a:r>
              <a:rPr lang="en-US" sz="1600" u="sng" dirty="0"/>
              <a:t>only</a:t>
            </a:r>
            <a:r>
              <a:rPr lang="en-US" sz="1600" dirty="0"/>
              <a:t> temperature and humidity sensor.</a:t>
            </a:r>
            <a:endParaRPr lang="en-SG" sz="1600" dirty="0"/>
          </a:p>
        </p:txBody>
      </p:sp>
      <p:sp>
        <p:nvSpPr>
          <p:cNvPr id="46" name="Flowchart: Predefined Process 45"/>
          <p:cNvSpPr/>
          <p:nvPr/>
        </p:nvSpPr>
        <p:spPr>
          <a:xfrm>
            <a:off x="7656634" y="3570746"/>
            <a:ext cx="1332264" cy="827044"/>
          </a:xfrm>
          <a:prstGeom prst="flowChartPredefinedProcess">
            <a:avLst/>
          </a:prstGeom>
          <a:solidFill>
            <a:srgbClr val="4CA23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52" name="Flowchart: Predefined Process 51"/>
          <p:cNvSpPr/>
          <p:nvPr/>
        </p:nvSpPr>
        <p:spPr>
          <a:xfrm>
            <a:off x="6648482" y="3106604"/>
            <a:ext cx="2092734" cy="291733"/>
          </a:xfrm>
          <a:prstGeom prst="flowChartPredefinedProcess">
            <a:avLst/>
          </a:prstGeom>
          <a:solidFill>
            <a:srgbClr val="4CA23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Services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7A9A158-FFA0-4C86-B8ED-A2DCF06193EC}"/>
              </a:ext>
            </a:extLst>
          </p:cNvPr>
          <p:cNvCxnSpPr>
            <a:cxnSpLocks/>
          </p:cNvCxnSpPr>
          <p:nvPr/>
        </p:nvCxnSpPr>
        <p:spPr>
          <a:xfrm flipH="1">
            <a:off x="7286860" y="4059599"/>
            <a:ext cx="451534" cy="2929"/>
          </a:xfrm>
          <a:prstGeom prst="straightConnector1">
            <a:avLst/>
          </a:prstGeom>
          <a:ln w="2540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8AD412-F924-4B1B-B675-D68220376294}"/>
              </a:ext>
            </a:extLst>
          </p:cNvPr>
          <p:cNvCxnSpPr/>
          <p:nvPr/>
        </p:nvCxnSpPr>
        <p:spPr>
          <a:xfrm>
            <a:off x="5486400" y="2210932"/>
            <a:ext cx="914400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6C5F318-CAA3-4C37-9E3F-854E5B41CA21}"/>
              </a:ext>
            </a:extLst>
          </p:cNvPr>
          <p:cNvSpPr txBox="1"/>
          <p:nvPr/>
        </p:nvSpPr>
        <p:spPr>
          <a:xfrm>
            <a:off x="6434085" y="2041655"/>
            <a:ext cx="2014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Pre-trained ML Model</a:t>
            </a:r>
            <a:endParaRPr lang="en-SG" sz="1600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7A9A158-FFA0-4C86-B8ED-A2DCF06193EC}"/>
              </a:ext>
            </a:extLst>
          </p:cNvPr>
          <p:cNvCxnSpPr>
            <a:cxnSpLocks/>
          </p:cNvCxnSpPr>
          <p:nvPr/>
        </p:nvCxnSpPr>
        <p:spPr>
          <a:xfrm flipH="1" flipV="1">
            <a:off x="8067825" y="3370656"/>
            <a:ext cx="366737" cy="325618"/>
          </a:xfrm>
          <a:prstGeom prst="straightConnector1">
            <a:avLst/>
          </a:prstGeom>
          <a:ln w="25400">
            <a:solidFill>
              <a:srgbClr val="0000FF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890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AIoT</a:t>
            </a:r>
            <a:r>
              <a:rPr lang="en-US" dirty="0"/>
              <a:t> Case Study Walk-through (cont.)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28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</p:nvPr>
        </p:nvGraphicFramePr>
        <p:xfrm>
          <a:off x="612648" y="3425952"/>
          <a:ext cx="8074152" cy="2494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6152">
                  <a:extLst>
                    <a:ext uri="{9D8B030D-6E8A-4147-A177-3AD203B41FA5}">
                      <a16:colId xmlns:a16="http://schemas.microsoft.com/office/drawing/2014/main" val="260301714"/>
                    </a:ext>
                  </a:extLst>
                </a:gridCol>
                <a:gridCol w="1475232">
                  <a:extLst>
                    <a:ext uri="{9D8B030D-6E8A-4147-A177-3AD203B41FA5}">
                      <a16:colId xmlns:a16="http://schemas.microsoft.com/office/drawing/2014/main" val="1097108890"/>
                    </a:ext>
                  </a:extLst>
                </a:gridCol>
                <a:gridCol w="1345692">
                  <a:extLst>
                    <a:ext uri="{9D8B030D-6E8A-4147-A177-3AD203B41FA5}">
                      <a16:colId xmlns:a16="http://schemas.microsoft.com/office/drawing/2014/main" val="3496788010"/>
                    </a:ext>
                  </a:extLst>
                </a:gridCol>
                <a:gridCol w="1345692">
                  <a:extLst>
                    <a:ext uri="{9D8B030D-6E8A-4147-A177-3AD203B41FA5}">
                      <a16:colId xmlns:a16="http://schemas.microsoft.com/office/drawing/2014/main" val="1497359367"/>
                    </a:ext>
                  </a:extLst>
                </a:gridCol>
                <a:gridCol w="1345692">
                  <a:extLst>
                    <a:ext uri="{9D8B030D-6E8A-4147-A177-3AD203B41FA5}">
                      <a16:colId xmlns:a16="http://schemas.microsoft.com/office/drawing/2014/main" val="3069793551"/>
                    </a:ext>
                  </a:extLst>
                </a:gridCol>
                <a:gridCol w="1345692">
                  <a:extLst>
                    <a:ext uri="{9D8B030D-6E8A-4147-A177-3AD203B41FA5}">
                      <a16:colId xmlns:a16="http://schemas.microsoft.com/office/drawing/2014/main" val="1891235593"/>
                    </a:ext>
                  </a:extLst>
                </a:gridCol>
              </a:tblGrid>
              <a:tr h="370840"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Sensor/Manipulation</a:t>
                      </a:r>
                    </a:p>
                  </a:txBody>
                  <a:tcPr marL="44909" marR="44909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</a:p>
                  </a:txBody>
                  <a:tcPr marL="44909" marR="44909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111705"/>
                  </a:ext>
                </a:extLst>
              </a:tr>
              <a:tr h="370840">
                <a:tc gridSpan="2"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44909" marR="44909"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marL="44909" marR="44909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marL="44909" marR="44909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83346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DHT11</a:t>
                      </a:r>
                    </a:p>
                  </a:txBody>
                  <a:tcPr marL="44909" marR="44909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Temperature</a:t>
                      </a:r>
                    </a:p>
                  </a:txBody>
                  <a:tcPr marL="44909" marR="44909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Moderate</a:t>
                      </a:r>
                    </a:p>
                  </a:txBody>
                  <a:tcPr marL="44909" marR="449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≈ 24°C</a:t>
                      </a:r>
                    </a:p>
                  </a:txBody>
                  <a:tcPr marL="44909" marR="44909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High</a:t>
                      </a:r>
                    </a:p>
                  </a:txBody>
                  <a:tcPr marL="44909" marR="4490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&gt; 50°C</a:t>
                      </a:r>
                    </a:p>
                  </a:txBody>
                  <a:tcPr marL="44909" marR="4490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62133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44909" marR="44909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</a:t>
                      </a:r>
                    </a:p>
                  </a:txBody>
                  <a:tcPr marL="44909" marR="44909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Moderate</a:t>
                      </a:r>
                    </a:p>
                  </a:txBody>
                  <a:tcPr marL="44909" marR="44909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≈ 60-</a:t>
                      </a:r>
                      <a:r>
                        <a:rPr lang="en-US" baseline="0" dirty="0"/>
                        <a:t>70</a:t>
                      </a:r>
                      <a:endParaRPr lang="en-US" dirty="0"/>
                    </a:p>
                  </a:txBody>
                  <a:tcPr marL="44909" marR="449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</a:t>
                      </a:r>
                    </a:p>
                  </a:txBody>
                  <a:tcPr marL="44909" marR="4490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≈ 0</a:t>
                      </a:r>
                    </a:p>
                  </a:txBody>
                  <a:tcPr marL="44909" marR="4490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41883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Hairdryer</a:t>
                      </a:r>
                    </a:p>
                  </a:txBody>
                  <a:tcPr marL="44909" marR="44909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Off</a:t>
                      </a:r>
                    </a:p>
                  </a:txBody>
                  <a:tcPr marL="44909" marR="44909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</a:t>
                      </a:r>
                    </a:p>
                  </a:txBody>
                  <a:tcPr marL="44909" marR="4490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7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MH-RD</a:t>
                      </a:r>
                    </a:p>
                  </a:txBody>
                  <a:tcPr marL="44909" marR="44909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Rain/Moisture Sensor</a:t>
                      </a:r>
                    </a:p>
                  </a:txBody>
                  <a:tcPr marL="44909" marR="44909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Without Water</a:t>
                      </a:r>
                    </a:p>
                  </a:txBody>
                  <a:tcPr marL="44909" marR="44909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With Water</a:t>
                      </a:r>
                    </a:p>
                  </a:txBody>
                  <a:tcPr marL="44909" marR="44909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821543"/>
                  </a:ext>
                </a:extLst>
              </a:tr>
            </a:tbl>
          </a:graphicData>
        </a:graphic>
      </p:graphicFrame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>
          <a:xfrm>
            <a:off x="457200" y="1216152"/>
            <a:ext cx="8216646" cy="2136648"/>
          </a:xfrm>
        </p:spPr>
        <p:txBody>
          <a:bodyPr>
            <a:normAutofit/>
          </a:bodyPr>
          <a:lstStyle/>
          <a:p>
            <a:r>
              <a:rPr lang="en-US" dirty="0"/>
              <a:t>Hypothetical machine learning prediction scenarios:</a:t>
            </a:r>
          </a:p>
          <a:p>
            <a:pPr lvl="1"/>
            <a:r>
              <a:rPr lang="en-US" dirty="0"/>
              <a:t>Simulate raining condition by applying hairdryer on DHT11 sensor and dripping water on MH-RD module.</a:t>
            </a:r>
          </a:p>
          <a:p>
            <a:pPr lvl="1"/>
            <a:r>
              <a:rPr lang="en-US" dirty="0"/>
              <a:t>This manipulation allows the machine learning model output, i.e., decision tree classifier, to be readily interpretable.</a:t>
            </a:r>
          </a:p>
        </p:txBody>
      </p:sp>
    </p:spTree>
    <p:extLst>
      <p:ext uri="{BB962C8B-B14F-4D97-AF65-F5344CB8AC3E}">
        <p14:creationId xmlns:p14="http://schemas.microsoft.com/office/powerpoint/2010/main" val="307897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Internet of Things (IoT)?</a:t>
            </a:r>
            <a:endParaRPr lang="en-S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b="1" dirty="0"/>
              <a:t>Internet of Things (IoT)</a:t>
            </a:r>
            <a:r>
              <a:rPr lang="en-US" dirty="0"/>
              <a:t> refers to physical devices that </a:t>
            </a:r>
            <a:r>
              <a:rPr lang="en-US" u="sng" dirty="0"/>
              <a:t>connect and exchange data</a:t>
            </a:r>
            <a:r>
              <a:rPr lang="en-US" dirty="0"/>
              <a:t> with other devices over the </a:t>
            </a:r>
            <a:r>
              <a:rPr lang="en-US" u="sng" dirty="0"/>
              <a:t>Internet</a:t>
            </a:r>
            <a:r>
              <a:rPr lang="en-US" dirty="0"/>
              <a:t>.</a:t>
            </a:r>
          </a:p>
          <a:p>
            <a:r>
              <a:rPr lang="en-SG" dirty="0"/>
              <a:t>IoT devices are embedded with </a:t>
            </a:r>
            <a:r>
              <a:rPr lang="en-US" dirty="0"/>
              <a:t>electronics, software, sensors, actuators and network connectivity.</a:t>
            </a:r>
          </a:p>
          <a:p>
            <a:r>
              <a:rPr lang="en-SG" dirty="0"/>
              <a:t>IoT enables people and objects </a:t>
            </a:r>
            <a:r>
              <a:rPr lang="en-US" dirty="0"/>
              <a:t>to be connected anytime, anyplace, with anyone and anything.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07192B-6333-9158-D3E1-76C90C21D173}"/>
              </a:ext>
            </a:extLst>
          </p:cNvPr>
          <p:cNvGrpSpPr/>
          <p:nvPr/>
        </p:nvGrpSpPr>
        <p:grpSpPr>
          <a:xfrm>
            <a:off x="2057967" y="4310218"/>
            <a:ext cx="5028066" cy="1950934"/>
            <a:chOff x="1991563" y="4308747"/>
            <a:chExt cx="5028066" cy="19509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C7B80D-34A9-E5F1-E64B-61EB3C350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1563" y="4314800"/>
              <a:ext cx="2685190" cy="194488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F0F16F-3FA9-AC1C-6D2D-085352F3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9200" y="4308747"/>
              <a:ext cx="1990429" cy="19448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6276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9258306-D487-FD65-7024-354FCAB5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E04FF-5351-2634-D853-B13058643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7A197-6042-0617-66AD-5E3733EF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0F22B8-74E1-2C87-50BA-0E1349EA73B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IoT refers to the interconnection of people and objects for exchanging data over the Internet.</a:t>
            </a:r>
          </a:p>
          <a:p>
            <a:r>
              <a:rPr lang="en-US" dirty="0"/>
              <a:t>IoT devices </a:t>
            </a:r>
            <a:r>
              <a:rPr lang="en-US" dirty="0" err="1"/>
              <a:t>utilise</a:t>
            </a:r>
            <a:r>
              <a:rPr lang="en-US" dirty="0"/>
              <a:t> sensors to collect data about their environment.</a:t>
            </a:r>
          </a:p>
          <a:p>
            <a:r>
              <a:rPr lang="en-US" dirty="0"/>
              <a:t>In an IoT system, sensor data is collected, stored and processed to provide useful information and services.</a:t>
            </a:r>
          </a:p>
          <a:p>
            <a:r>
              <a:rPr lang="en-US" dirty="0"/>
              <a:t>Application of AI and machine learning to sensor data is a critical success factor of IoT system.</a:t>
            </a:r>
          </a:p>
          <a:p>
            <a:r>
              <a:rPr lang="en-US" dirty="0" err="1"/>
              <a:t>AIoT</a:t>
            </a:r>
            <a:r>
              <a:rPr lang="en-US" dirty="0"/>
              <a:t> is a combination of AI and IoT to create a smart system.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D1ACE-6F50-838D-8C21-ACE8CFE154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11111" r="11112" b="11111"/>
          <a:stretch/>
        </p:blipFill>
        <p:spPr>
          <a:xfrm>
            <a:off x="7924800" y="76200"/>
            <a:ext cx="1143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838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9258306-D487-FD65-7024-354FCAB5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E04FF-5351-2634-D853-B13058643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7A197-6042-0617-66AD-5E3733EF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0F22B8-74E1-2C87-50BA-0E1349EA73B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AI refers to the ability of machines to mimic cognitive functions that humans perform with the brain.</a:t>
            </a:r>
          </a:p>
          <a:p>
            <a:r>
              <a:rPr lang="en-US" dirty="0"/>
              <a:t>Machine learning is an important branch of AI that employs statistical and mathematical algorithms to train a model with data for making predictions.</a:t>
            </a:r>
          </a:p>
          <a:p>
            <a:r>
              <a:rPr lang="en-US" dirty="0"/>
              <a:t>An </a:t>
            </a:r>
            <a:r>
              <a:rPr lang="en-US" dirty="0" err="1"/>
              <a:t>AIoT</a:t>
            </a:r>
            <a:r>
              <a:rPr lang="en-US" dirty="0"/>
              <a:t> system offers advantages as compared to the use of conventional machine learning.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D1ACE-6F50-838D-8C21-ACE8CFE154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11111" r="11112" b="11111"/>
          <a:stretch/>
        </p:blipFill>
        <p:spPr>
          <a:xfrm>
            <a:off x="7924800" y="76200"/>
            <a:ext cx="1143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48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6677-2C75-E1D1-9E04-7258527D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Internet of Things (IoT)?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1E17DE-59C1-0601-B29B-2178D70B8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EC4F6-039E-F23B-513D-289AB63A4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7A0EEA-A26B-BAF8-A083-7D4E5AA7AE1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dirty="0"/>
              <a:t>To better understand IoT, let’s breakdown the term.</a:t>
            </a:r>
          </a:p>
          <a:p>
            <a:r>
              <a:rPr lang="en-US" b="1" dirty="0"/>
              <a:t>Internet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</a:t>
            </a:r>
            <a:r>
              <a:rPr lang="en-US" u="sng" dirty="0"/>
              <a:t>computer network</a:t>
            </a:r>
            <a:r>
              <a:rPr lang="en-US" dirty="0"/>
              <a:t> refers to a group of computers that are directly connected together for data exchange.</a:t>
            </a:r>
          </a:p>
          <a:p>
            <a:pPr lvl="1"/>
            <a:r>
              <a:rPr lang="en-US" u="sng" dirty="0"/>
              <a:t>Internet</a:t>
            </a:r>
            <a:r>
              <a:rPr lang="en-US" dirty="0"/>
              <a:t> refers to the global interconnection of computer networks for data exchange.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E9F31BE-B772-567F-A8FC-943992E00820}"/>
              </a:ext>
            </a:extLst>
          </p:cNvPr>
          <p:cNvGrpSpPr/>
          <p:nvPr/>
        </p:nvGrpSpPr>
        <p:grpSpPr>
          <a:xfrm>
            <a:off x="367004" y="4495798"/>
            <a:ext cx="2084417" cy="1848175"/>
            <a:chOff x="367004" y="4495798"/>
            <a:chExt cx="2084417" cy="1848175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EDBF0BA-5F82-1089-11A4-715DEB8EE01A}"/>
                </a:ext>
              </a:extLst>
            </p:cNvPr>
            <p:cNvGrpSpPr/>
            <p:nvPr/>
          </p:nvGrpSpPr>
          <p:grpSpPr>
            <a:xfrm>
              <a:off x="381000" y="4495798"/>
              <a:ext cx="2057400" cy="1466466"/>
              <a:chOff x="381000" y="4495798"/>
              <a:chExt cx="2057400" cy="1466466"/>
            </a:xfrm>
          </p:grpSpPr>
          <p:pic>
            <p:nvPicPr>
              <p:cNvPr id="7" name="Graphic 6" descr="Computer outline">
                <a:extLst>
                  <a:ext uri="{FF2B5EF4-FFF2-40B4-BE49-F238E27FC236}">
                    <a16:creationId xmlns:a16="http://schemas.microsoft.com/office/drawing/2014/main" id="{4D0B533D-CE2F-0987-8B4A-EDD4EFAB66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381000" y="510540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8" name="Graphic 7" descr="Computer outline">
                <a:extLst>
                  <a:ext uri="{FF2B5EF4-FFF2-40B4-BE49-F238E27FC236}">
                    <a16:creationId xmlns:a16="http://schemas.microsoft.com/office/drawing/2014/main" id="{076F0D60-CCBA-10FA-C3FF-5A8AFDB5BF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200539" y="4495798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9" name="Graphic 8" descr="Computer outline">
                <a:extLst>
                  <a:ext uri="{FF2B5EF4-FFF2-40B4-BE49-F238E27FC236}">
                    <a16:creationId xmlns:a16="http://schemas.microsoft.com/office/drawing/2014/main" id="{059457C1-54FA-3793-4983-3E3F8973AA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198986" y="5657462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10" name="Graphic 9" descr="Computer outline">
                <a:extLst>
                  <a:ext uri="{FF2B5EF4-FFF2-40B4-BE49-F238E27FC236}">
                    <a16:creationId xmlns:a16="http://schemas.microsoft.com/office/drawing/2014/main" id="{9177789C-32AA-2990-F6C9-33E4C05EA5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981200" y="510540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13" name="Graphic 12" descr="Server outline">
                <a:extLst>
                  <a:ext uri="{FF2B5EF4-FFF2-40B4-BE49-F238E27FC236}">
                    <a16:creationId xmlns:a16="http://schemas.microsoft.com/office/drawing/2014/main" id="{94044BD7-A925-F77D-9579-E4B49EBD22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1240848" y="5067301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C780B00D-72D8-E817-F0ED-8BF15B2E6E6E}"/>
                  </a:ext>
                </a:extLst>
              </p:cNvPr>
              <p:cNvCxnSpPr>
                <a:stCxn id="13" idx="0"/>
                <a:endCxn id="8" idx="2"/>
              </p:cNvCxnSpPr>
              <p:nvPr/>
            </p:nvCxnSpPr>
            <p:spPr>
              <a:xfrm flipH="1" flipV="1">
                <a:off x="1429139" y="4800600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2C02445-57E4-52BA-7356-654562D12AAD}"/>
                  </a:ext>
                </a:extLst>
              </p:cNvPr>
              <p:cNvCxnSpPr>
                <a:cxnSpLocks/>
                <a:stCxn id="13" idx="1"/>
                <a:endCxn id="7" idx="3"/>
              </p:cNvCxnSpPr>
              <p:nvPr/>
            </p:nvCxnSpPr>
            <p:spPr>
              <a:xfrm flipH="1">
                <a:off x="838200" y="5257801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083ED66-2942-7060-EA1A-BE7550E2B3B1}"/>
                  </a:ext>
                </a:extLst>
              </p:cNvPr>
              <p:cNvCxnSpPr>
                <a:cxnSpLocks/>
                <a:stCxn id="10" idx="1"/>
                <a:endCxn id="13" idx="3"/>
              </p:cNvCxnSpPr>
              <p:nvPr/>
            </p:nvCxnSpPr>
            <p:spPr>
              <a:xfrm flipH="1">
                <a:off x="1621847" y="5257801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3AA20D1A-A117-5410-74AF-109FFC4AB9FA}"/>
                  </a:ext>
                </a:extLst>
              </p:cNvPr>
              <p:cNvCxnSpPr>
                <a:cxnSpLocks/>
                <a:stCxn id="13" idx="2"/>
                <a:endCxn id="9" idx="0"/>
              </p:cNvCxnSpPr>
              <p:nvPr/>
            </p:nvCxnSpPr>
            <p:spPr>
              <a:xfrm flipH="1">
                <a:off x="1427586" y="5448300"/>
                <a:ext cx="3762" cy="2091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64AC446-484B-062B-5284-64CDA93FCC32}"/>
                </a:ext>
              </a:extLst>
            </p:cNvPr>
            <p:cNvSpPr txBox="1"/>
            <p:nvPr/>
          </p:nvSpPr>
          <p:spPr>
            <a:xfrm>
              <a:off x="367004" y="5974641"/>
              <a:ext cx="2084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Computer Network</a:t>
              </a:r>
              <a:endParaRPr lang="en-SG" dirty="0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D6117AC-38C7-A5B5-E490-C03342FC0C87}"/>
              </a:ext>
            </a:extLst>
          </p:cNvPr>
          <p:cNvGrpSpPr/>
          <p:nvPr/>
        </p:nvGrpSpPr>
        <p:grpSpPr>
          <a:xfrm>
            <a:off x="1621847" y="3608613"/>
            <a:ext cx="7097858" cy="2699446"/>
            <a:chOff x="1621847" y="3608613"/>
            <a:chExt cx="7097858" cy="2699446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D9F8716-C5DF-88C0-E8C3-81CDE3CFE5E5}"/>
                </a:ext>
              </a:extLst>
            </p:cNvPr>
            <p:cNvGrpSpPr/>
            <p:nvPr/>
          </p:nvGrpSpPr>
          <p:grpSpPr>
            <a:xfrm>
              <a:off x="1621847" y="3608613"/>
              <a:ext cx="7097858" cy="2561591"/>
              <a:chOff x="1621847" y="3608613"/>
              <a:chExt cx="7097858" cy="2561591"/>
            </a:xfrm>
          </p:grpSpPr>
          <p:pic>
            <p:nvPicPr>
              <p:cNvPr id="26" name="Graphic 25" descr="Computer outline">
                <a:extLst>
                  <a:ext uri="{FF2B5EF4-FFF2-40B4-BE49-F238E27FC236}">
                    <a16:creationId xmlns:a16="http://schemas.microsoft.com/office/drawing/2014/main" id="{AA6489AC-1402-193C-0A56-493A23776F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6662305" y="531334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27" name="Graphic 26" descr="Computer outline">
                <a:extLst>
                  <a:ext uri="{FF2B5EF4-FFF2-40B4-BE49-F238E27FC236}">
                    <a16:creationId xmlns:a16="http://schemas.microsoft.com/office/drawing/2014/main" id="{188B98E5-6937-B196-42E0-B46A86B47B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7481844" y="4703738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28" name="Graphic 27" descr="Computer outline">
                <a:extLst>
                  <a:ext uri="{FF2B5EF4-FFF2-40B4-BE49-F238E27FC236}">
                    <a16:creationId xmlns:a16="http://schemas.microsoft.com/office/drawing/2014/main" id="{E779DB2F-ECF1-AB8D-D287-AE949C8465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7480291" y="5865402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29" name="Graphic 28" descr="Computer outline">
                <a:extLst>
                  <a:ext uri="{FF2B5EF4-FFF2-40B4-BE49-F238E27FC236}">
                    <a16:creationId xmlns:a16="http://schemas.microsoft.com/office/drawing/2014/main" id="{D337BDCD-123B-EB7C-D490-2AC55802CA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8262505" y="531334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0" name="Graphic 29" descr="Server outline">
                <a:extLst>
                  <a:ext uri="{FF2B5EF4-FFF2-40B4-BE49-F238E27FC236}">
                    <a16:creationId xmlns:a16="http://schemas.microsoft.com/office/drawing/2014/main" id="{3BEB3E12-C962-5287-A0F2-31ABEEA48F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7522153" y="5275241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04DA36B-E43A-C6A8-2187-9390B36D1894}"/>
                  </a:ext>
                </a:extLst>
              </p:cNvPr>
              <p:cNvCxnSpPr>
                <a:stCxn id="30" idx="0"/>
                <a:endCxn id="27" idx="2"/>
              </p:cNvCxnSpPr>
              <p:nvPr/>
            </p:nvCxnSpPr>
            <p:spPr>
              <a:xfrm flipH="1" flipV="1">
                <a:off x="7710444" y="5008540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AE928EC9-4F94-3DD2-188B-416D3CCAB2A9}"/>
                  </a:ext>
                </a:extLst>
              </p:cNvPr>
              <p:cNvCxnSpPr>
                <a:cxnSpLocks/>
                <a:stCxn id="30" idx="1"/>
                <a:endCxn id="26" idx="3"/>
              </p:cNvCxnSpPr>
              <p:nvPr/>
            </p:nvCxnSpPr>
            <p:spPr>
              <a:xfrm flipH="1">
                <a:off x="7119505" y="5465741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DD9E949-EEF6-395F-1307-C141D1609766}"/>
                  </a:ext>
                </a:extLst>
              </p:cNvPr>
              <p:cNvCxnSpPr>
                <a:cxnSpLocks/>
                <a:stCxn id="29" idx="1"/>
                <a:endCxn id="30" idx="3"/>
              </p:cNvCxnSpPr>
              <p:nvPr/>
            </p:nvCxnSpPr>
            <p:spPr>
              <a:xfrm flipH="1">
                <a:off x="7903152" y="5465741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CC338DE-95F7-AD10-0C1A-B32E867689ED}"/>
                  </a:ext>
                </a:extLst>
              </p:cNvPr>
              <p:cNvCxnSpPr>
                <a:cxnSpLocks/>
                <a:stCxn id="30" idx="2"/>
                <a:endCxn id="28" idx="0"/>
              </p:cNvCxnSpPr>
              <p:nvPr/>
            </p:nvCxnSpPr>
            <p:spPr>
              <a:xfrm flipH="1">
                <a:off x="7708891" y="5656240"/>
                <a:ext cx="3762" cy="2091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5" name="Graphic 34" descr="Computer outline">
                <a:extLst>
                  <a:ext uri="{FF2B5EF4-FFF2-40B4-BE49-F238E27FC236}">
                    <a16:creationId xmlns:a16="http://schemas.microsoft.com/office/drawing/2014/main" id="{AE71FCCA-C7AD-3CDF-B74A-62DA8024B0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4016953" y="4218215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6" name="Graphic 35" descr="Computer outline">
                <a:extLst>
                  <a:ext uri="{FF2B5EF4-FFF2-40B4-BE49-F238E27FC236}">
                    <a16:creationId xmlns:a16="http://schemas.microsoft.com/office/drawing/2014/main" id="{C2415030-35B9-9EFC-265A-7FB7559993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4836492" y="3608613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7" name="Graphic 36" descr="Computer outline">
                <a:extLst>
                  <a:ext uri="{FF2B5EF4-FFF2-40B4-BE49-F238E27FC236}">
                    <a16:creationId xmlns:a16="http://schemas.microsoft.com/office/drawing/2014/main" id="{DFB8F8BC-7960-FA95-A3D3-B26535A646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4834939" y="4770277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8" name="Graphic 37" descr="Computer outline">
                <a:extLst>
                  <a:ext uri="{FF2B5EF4-FFF2-40B4-BE49-F238E27FC236}">
                    <a16:creationId xmlns:a16="http://schemas.microsoft.com/office/drawing/2014/main" id="{32EBD37C-8701-ECBE-76A1-1140B34387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5617153" y="4218215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9" name="Graphic 38" descr="Server outline">
                <a:extLst>
                  <a:ext uri="{FF2B5EF4-FFF2-40B4-BE49-F238E27FC236}">
                    <a16:creationId xmlns:a16="http://schemas.microsoft.com/office/drawing/2014/main" id="{0810AA17-DFF8-FDE4-92F4-4F53F9AE6C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4876801" y="4180116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0963DA6-7563-897E-440B-9A01FDDEC142}"/>
                  </a:ext>
                </a:extLst>
              </p:cNvPr>
              <p:cNvCxnSpPr>
                <a:stCxn id="39" idx="0"/>
                <a:endCxn id="36" idx="2"/>
              </p:cNvCxnSpPr>
              <p:nvPr/>
            </p:nvCxnSpPr>
            <p:spPr>
              <a:xfrm flipH="1" flipV="1">
                <a:off x="5065092" y="3913415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A59A533-CBEC-BACC-43EB-022979352089}"/>
                  </a:ext>
                </a:extLst>
              </p:cNvPr>
              <p:cNvCxnSpPr>
                <a:cxnSpLocks/>
                <a:stCxn id="39" idx="1"/>
                <a:endCxn id="35" idx="3"/>
              </p:cNvCxnSpPr>
              <p:nvPr/>
            </p:nvCxnSpPr>
            <p:spPr>
              <a:xfrm flipH="1">
                <a:off x="4474153" y="4370616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628E33E-056A-4F9E-9ECA-D5D38802CB39}"/>
                  </a:ext>
                </a:extLst>
              </p:cNvPr>
              <p:cNvCxnSpPr>
                <a:cxnSpLocks/>
                <a:stCxn id="38" idx="1"/>
                <a:endCxn id="39" idx="3"/>
              </p:cNvCxnSpPr>
              <p:nvPr/>
            </p:nvCxnSpPr>
            <p:spPr>
              <a:xfrm flipH="1">
                <a:off x="5257800" y="4370616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CB1D0E20-8DBD-90EB-12DA-8B90460590C7}"/>
                  </a:ext>
                </a:extLst>
              </p:cNvPr>
              <p:cNvCxnSpPr>
                <a:cxnSpLocks/>
                <a:stCxn id="39" idx="2"/>
                <a:endCxn id="37" idx="0"/>
              </p:cNvCxnSpPr>
              <p:nvPr/>
            </p:nvCxnSpPr>
            <p:spPr>
              <a:xfrm flipH="1">
                <a:off x="5063539" y="4561115"/>
                <a:ext cx="3762" cy="2091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3" name="Graphic 52" descr="Server outline">
                <a:extLst>
                  <a:ext uri="{FF2B5EF4-FFF2-40B4-BE49-F238E27FC236}">
                    <a16:creationId xmlns:a16="http://schemas.microsoft.com/office/drawing/2014/main" id="{05E8A63E-F2EE-915B-1C81-81BC23CBDD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4109734" y="5556248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2467456E-FB37-2978-3001-0E88CE171DCC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flipH="1" flipV="1">
                <a:off x="1621847" y="5401582"/>
                <a:ext cx="2487887" cy="34516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0814A678-BF41-5076-506E-E7D3C4C7188A}"/>
                  </a:ext>
                </a:extLst>
              </p:cNvPr>
              <p:cNvCxnSpPr>
                <a:cxnSpLocks/>
                <a:stCxn id="53" idx="0"/>
              </p:cNvCxnSpPr>
              <p:nvPr/>
            </p:nvCxnSpPr>
            <p:spPr>
              <a:xfrm flipV="1">
                <a:off x="4300234" y="4593774"/>
                <a:ext cx="443215" cy="96247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5BD04026-BBB4-57C5-5067-DA3C5DE22F07}"/>
                  </a:ext>
                </a:extLst>
              </p:cNvPr>
              <p:cNvCxnSpPr>
                <a:cxnSpLocks/>
                <a:stCxn id="53" idx="3"/>
              </p:cNvCxnSpPr>
              <p:nvPr/>
            </p:nvCxnSpPr>
            <p:spPr>
              <a:xfrm flipV="1">
                <a:off x="4490733" y="5656240"/>
                <a:ext cx="2941281" cy="905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85F0087-C768-28DB-E948-273E2CC3315D}"/>
                </a:ext>
              </a:extLst>
            </p:cNvPr>
            <p:cNvSpPr txBox="1"/>
            <p:nvPr/>
          </p:nvSpPr>
          <p:spPr>
            <a:xfrm>
              <a:off x="4614776" y="5938727"/>
              <a:ext cx="10743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Internet</a:t>
              </a:r>
              <a:endParaRPr lang="en-SG" b="1" dirty="0"/>
            </a:p>
          </p:txBody>
        </p:sp>
      </p:grpSp>
      <p:pic>
        <p:nvPicPr>
          <p:cNvPr id="72" name="Picture 2">
            <a:extLst>
              <a:ext uri="{FF2B5EF4-FFF2-40B4-BE49-F238E27FC236}">
                <a16:creationId xmlns:a16="http://schemas.microsoft.com/office/drawing/2014/main" id="{1AC7F454-75DE-9958-F8B9-D6CC57EBEA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2" r="22061"/>
          <a:stretch/>
        </p:blipFill>
        <p:spPr bwMode="auto">
          <a:xfrm>
            <a:off x="46070" y="71437"/>
            <a:ext cx="251939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086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0533D-BCC9-75CE-584B-53E777388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Internet of Things (IoT)?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4E0C10-BF75-EC82-BE1F-FBA8A96C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959DB-00C7-F434-C97E-6D19CECFA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D7BCC6-6B50-949B-A8BD-5A7C3DF20E5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37150"/>
          </a:xfrm>
        </p:spPr>
        <p:txBody>
          <a:bodyPr/>
          <a:lstStyle/>
          <a:p>
            <a:r>
              <a:rPr lang="en-US" b="1" dirty="0"/>
              <a:t>Things</a:t>
            </a:r>
            <a:r>
              <a:rPr lang="en-US" dirty="0"/>
              <a:t>:</a:t>
            </a:r>
          </a:p>
          <a:p>
            <a:pPr lvl="1"/>
            <a:r>
              <a:rPr lang="en-SG" dirty="0"/>
              <a:t>A thing can be anything that is </a:t>
            </a:r>
            <a:r>
              <a:rPr lang="en-SG" u="sng" dirty="0"/>
              <a:t>not</a:t>
            </a:r>
            <a:r>
              <a:rPr lang="en-SG" dirty="0"/>
              <a:t> a conventional computer.</a:t>
            </a:r>
          </a:p>
          <a:p>
            <a:pPr lvl="1"/>
            <a:r>
              <a:rPr lang="en-SG" dirty="0"/>
              <a:t>A thing may refer to any person or physical object.</a:t>
            </a:r>
          </a:p>
          <a:p>
            <a:pPr lvl="1"/>
            <a:r>
              <a:rPr lang="en-SG" dirty="0"/>
              <a:t>A thing is a </a:t>
            </a:r>
            <a:r>
              <a:rPr lang="en-SG" u="sng" dirty="0"/>
              <a:t>connected device</a:t>
            </a:r>
            <a:r>
              <a:rPr lang="en-SG" dirty="0"/>
              <a:t> or </a:t>
            </a:r>
            <a:r>
              <a:rPr lang="en-SG" u="sng" dirty="0"/>
              <a:t>smart device</a:t>
            </a:r>
            <a:r>
              <a:rPr lang="en-SG" dirty="0"/>
              <a:t>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AE71ECC-8997-2FD4-2390-E3B1895C624B}"/>
              </a:ext>
            </a:extLst>
          </p:cNvPr>
          <p:cNvGrpSpPr/>
          <p:nvPr/>
        </p:nvGrpSpPr>
        <p:grpSpPr>
          <a:xfrm>
            <a:off x="533400" y="3276600"/>
            <a:ext cx="8001000" cy="2806787"/>
            <a:chOff x="533400" y="3276600"/>
            <a:chExt cx="8001000" cy="280678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CB5B858-9D48-316A-0CF1-96812F75ECAD}"/>
                </a:ext>
              </a:extLst>
            </p:cNvPr>
            <p:cNvGrpSpPr/>
            <p:nvPr/>
          </p:nvGrpSpPr>
          <p:grpSpPr>
            <a:xfrm>
              <a:off x="533400" y="4347328"/>
              <a:ext cx="1743163" cy="1527928"/>
              <a:chOff x="478909" y="4343400"/>
              <a:chExt cx="1743163" cy="1527928"/>
            </a:xfrm>
          </p:grpSpPr>
          <p:pic>
            <p:nvPicPr>
              <p:cNvPr id="10" name="Graphic 9" descr="Computer outline">
                <a:extLst>
                  <a:ext uri="{FF2B5EF4-FFF2-40B4-BE49-F238E27FC236}">
                    <a16:creationId xmlns:a16="http://schemas.microsoft.com/office/drawing/2014/main" id="{5411DE7E-12F9-265B-4876-CE879A1EE0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146048" y="434340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13" name="Graphic 12" descr="Server outline">
                <a:extLst>
                  <a:ext uri="{FF2B5EF4-FFF2-40B4-BE49-F238E27FC236}">
                    <a16:creationId xmlns:a16="http://schemas.microsoft.com/office/drawing/2014/main" id="{8131DB73-B49A-2FCD-17B2-DD75BF8390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1186357" y="4914903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123E9F9-A91C-CDD2-0788-F529AC76E201}"/>
                  </a:ext>
                </a:extLst>
              </p:cNvPr>
              <p:cNvCxnSpPr>
                <a:stCxn id="13" idx="0"/>
                <a:endCxn id="10" idx="2"/>
              </p:cNvCxnSpPr>
              <p:nvPr/>
            </p:nvCxnSpPr>
            <p:spPr>
              <a:xfrm flipH="1" flipV="1">
                <a:off x="1374648" y="4648202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50E8B9DC-AE24-072F-0BFD-0D2265A59498}"/>
                  </a:ext>
                </a:extLst>
              </p:cNvPr>
              <p:cNvCxnSpPr>
                <a:cxnSpLocks/>
                <a:stCxn id="13" idx="1"/>
              </p:cNvCxnSpPr>
              <p:nvPr/>
            </p:nvCxnSpPr>
            <p:spPr>
              <a:xfrm flipH="1">
                <a:off x="783709" y="5105403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3C1B0DF5-1096-5B93-6FD1-B0DD2EFCA27F}"/>
                  </a:ext>
                </a:extLst>
              </p:cNvPr>
              <p:cNvCxnSpPr>
                <a:cxnSpLocks/>
                <a:endCxn id="13" idx="3"/>
              </p:cNvCxnSpPr>
              <p:nvPr/>
            </p:nvCxnSpPr>
            <p:spPr>
              <a:xfrm flipH="1">
                <a:off x="1567356" y="5105403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4F4B88FE-8D02-0EDC-3D1D-C35DC1A9A26B}"/>
                  </a:ext>
                </a:extLst>
              </p:cNvPr>
              <p:cNvCxnSpPr>
                <a:cxnSpLocks/>
                <a:endCxn id="1026" idx="0"/>
              </p:cNvCxnSpPr>
              <p:nvPr/>
            </p:nvCxnSpPr>
            <p:spPr>
              <a:xfrm flipH="1">
                <a:off x="1056781" y="5302832"/>
                <a:ext cx="317867" cy="262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" name="Graphic 18" descr="Man outline">
                <a:extLst>
                  <a:ext uri="{FF2B5EF4-FFF2-40B4-BE49-F238E27FC236}">
                    <a16:creationId xmlns:a16="http://schemas.microsoft.com/office/drawing/2014/main" id="{07E6D54D-C8BD-CB48-95A1-C8234BB917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78909" y="4945641"/>
                <a:ext cx="306000" cy="306000"/>
              </a:xfrm>
              <a:prstGeom prst="rect">
                <a:avLst/>
              </a:prstGeom>
            </p:spPr>
          </p:pic>
          <p:pic>
            <p:nvPicPr>
              <p:cNvPr id="1026" name="Picture 2" descr="Free Icon | Refrigerator">
                <a:extLst>
                  <a:ext uri="{FF2B5EF4-FFF2-40B4-BE49-F238E27FC236}">
                    <a16:creationId xmlns:a16="http://schemas.microsoft.com/office/drawing/2014/main" id="{CB55D94F-BDD1-2BE7-9686-379A877B03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997" t="15495" r="25782" b="16773"/>
              <a:stretch/>
            </p:blipFill>
            <p:spPr bwMode="auto">
              <a:xfrm>
                <a:off x="950112" y="5565328"/>
                <a:ext cx="213337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Retro tv Icon in iOS7 Minimal Icons">
                <a:extLst>
                  <a:ext uri="{FF2B5EF4-FFF2-40B4-BE49-F238E27FC236}">
                    <a16:creationId xmlns:a16="http://schemas.microsoft.com/office/drawing/2014/main" id="{70DCAE75-0B6C-6738-87E7-345DE51236A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7356" y="5507931"/>
                <a:ext cx="306000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Light Bulb Icon Vector Art, Icons, and Graphics for Free Download">
                <a:extLst>
                  <a:ext uri="{FF2B5EF4-FFF2-40B4-BE49-F238E27FC236}">
                    <a16:creationId xmlns:a16="http://schemas.microsoft.com/office/drawing/2014/main" id="{0FCE7D15-E682-BC27-45EB-91C15CC973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00" t="5556" r="75833" b="52083"/>
              <a:stretch/>
            </p:blipFill>
            <p:spPr bwMode="auto">
              <a:xfrm>
                <a:off x="1926709" y="4952402"/>
                <a:ext cx="295363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231ECC6C-EF28-56A4-DC3A-5FAA7221E130}"/>
                  </a:ext>
                </a:extLst>
              </p:cNvPr>
              <p:cNvCxnSpPr>
                <a:cxnSpLocks/>
                <a:stCxn id="13" idx="2"/>
                <a:endCxn id="1028" idx="0"/>
              </p:cNvCxnSpPr>
              <p:nvPr/>
            </p:nvCxnSpPr>
            <p:spPr>
              <a:xfrm>
                <a:off x="1376857" y="5295902"/>
                <a:ext cx="343499" cy="21202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9AFC72D-588B-071C-ED72-72A548700617}"/>
                </a:ext>
              </a:extLst>
            </p:cNvPr>
            <p:cNvGrpSpPr/>
            <p:nvPr/>
          </p:nvGrpSpPr>
          <p:grpSpPr>
            <a:xfrm>
              <a:off x="3819437" y="3276600"/>
              <a:ext cx="1743163" cy="1527928"/>
              <a:chOff x="478909" y="4343400"/>
              <a:chExt cx="1743163" cy="1527928"/>
            </a:xfrm>
          </p:grpSpPr>
          <p:pic>
            <p:nvPicPr>
              <p:cNvPr id="30" name="Graphic 29" descr="Computer outline">
                <a:extLst>
                  <a:ext uri="{FF2B5EF4-FFF2-40B4-BE49-F238E27FC236}">
                    <a16:creationId xmlns:a16="http://schemas.microsoft.com/office/drawing/2014/main" id="{A6452ECF-CE7C-5187-6B06-88C74AA8B2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146048" y="434340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31" name="Graphic 30" descr="Server outline">
                <a:extLst>
                  <a:ext uri="{FF2B5EF4-FFF2-40B4-BE49-F238E27FC236}">
                    <a16:creationId xmlns:a16="http://schemas.microsoft.com/office/drawing/2014/main" id="{C77CE1CF-7C3B-4BF6-057B-9E4A8D4AA1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1186357" y="4914903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07D4AF1A-7455-10ED-319A-3166932CBD54}"/>
                  </a:ext>
                </a:extLst>
              </p:cNvPr>
              <p:cNvCxnSpPr>
                <a:stCxn id="31" idx="0"/>
                <a:endCxn id="30" idx="2"/>
              </p:cNvCxnSpPr>
              <p:nvPr/>
            </p:nvCxnSpPr>
            <p:spPr>
              <a:xfrm flipH="1" flipV="1">
                <a:off x="1374648" y="4648202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9CBF5A21-08F5-3E47-8319-8B7EC9511E82}"/>
                  </a:ext>
                </a:extLst>
              </p:cNvPr>
              <p:cNvCxnSpPr>
                <a:cxnSpLocks/>
                <a:stCxn id="31" idx="1"/>
              </p:cNvCxnSpPr>
              <p:nvPr/>
            </p:nvCxnSpPr>
            <p:spPr>
              <a:xfrm flipH="1">
                <a:off x="783709" y="5105403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2E14095-C06A-8FB7-E7DA-49F1AF97A378}"/>
                  </a:ext>
                </a:extLst>
              </p:cNvPr>
              <p:cNvCxnSpPr>
                <a:cxnSpLocks/>
                <a:endCxn id="31" idx="3"/>
              </p:cNvCxnSpPr>
              <p:nvPr/>
            </p:nvCxnSpPr>
            <p:spPr>
              <a:xfrm flipH="1">
                <a:off x="1567356" y="5105403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241DBBC-286E-F9A3-FF74-CD3C2618E158}"/>
                  </a:ext>
                </a:extLst>
              </p:cNvPr>
              <p:cNvCxnSpPr>
                <a:cxnSpLocks/>
                <a:endCxn id="37" idx="0"/>
              </p:cNvCxnSpPr>
              <p:nvPr/>
            </p:nvCxnSpPr>
            <p:spPr>
              <a:xfrm flipH="1">
                <a:off x="1056781" y="5302832"/>
                <a:ext cx="317867" cy="262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6" name="Graphic 35" descr="Man outline">
                <a:extLst>
                  <a:ext uri="{FF2B5EF4-FFF2-40B4-BE49-F238E27FC236}">
                    <a16:creationId xmlns:a16="http://schemas.microsoft.com/office/drawing/2014/main" id="{485B5214-2571-741D-2238-7BD705F834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78909" y="4945641"/>
                <a:ext cx="306000" cy="306000"/>
              </a:xfrm>
              <a:prstGeom prst="rect">
                <a:avLst/>
              </a:prstGeom>
            </p:spPr>
          </p:pic>
          <p:pic>
            <p:nvPicPr>
              <p:cNvPr id="37" name="Picture 2" descr="Free Icon | Refrigerator">
                <a:extLst>
                  <a:ext uri="{FF2B5EF4-FFF2-40B4-BE49-F238E27FC236}">
                    <a16:creationId xmlns:a16="http://schemas.microsoft.com/office/drawing/2014/main" id="{57AC7960-0DA0-8236-7D2C-CE1FF553DF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997" t="15495" r="25782" b="16773"/>
              <a:stretch/>
            </p:blipFill>
            <p:spPr bwMode="auto">
              <a:xfrm>
                <a:off x="950112" y="5565328"/>
                <a:ext cx="213337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4" descr="Retro tv Icon in iOS7 Minimal Icons">
                <a:extLst>
                  <a:ext uri="{FF2B5EF4-FFF2-40B4-BE49-F238E27FC236}">
                    <a16:creationId xmlns:a16="http://schemas.microsoft.com/office/drawing/2014/main" id="{63A3A126-10A0-5CBB-0196-1D945B9D543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7356" y="5507931"/>
                <a:ext cx="306000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9" name="Picture 8" descr="Light Bulb Icon Vector Art, Icons, and Graphics for Free Download">
                <a:extLst>
                  <a:ext uri="{FF2B5EF4-FFF2-40B4-BE49-F238E27FC236}">
                    <a16:creationId xmlns:a16="http://schemas.microsoft.com/office/drawing/2014/main" id="{742619E5-70B3-B637-DF10-6D02F84B8F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00" t="5556" r="75833" b="52083"/>
              <a:stretch/>
            </p:blipFill>
            <p:spPr bwMode="auto">
              <a:xfrm>
                <a:off x="1926709" y="4952402"/>
                <a:ext cx="295363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3EB5B6A9-E12A-6390-723B-FE3D44EC9515}"/>
                  </a:ext>
                </a:extLst>
              </p:cNvPr>
              <p:cNvCxnSpPr>
                <a:cxnSpLocks/>
                <a:stCxn id="31" idx="2"/>
                <a:endCxn id="38" idx="0"/>
              </p:cNvCxnSpPr>
              <p:nvPr/>
            </p:nvCxnSpPr>
            <p:spPr>
              <a:xfrm>
                <a:off x="1376857" y="5295902"/>
                <a:ext cx="343499" cy="21202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EC3CAEE-5C7D-8136-8657-02A7DF67F7E5}"/>
                </a:ext>
              </a:extLst>
            </p:cNvPr>
            <p:cNvGrpSpPr/>
            <p:nvPr/>
          </p:nvGrpSpPr>
          <p:grpSpPr>
            <a:xfrm>
              <a:off x="6791237" y="4499728"/>
              <a:ext cx="1743163" cy="1527928"/>
              <a:chOff x="478909" y="4343400"/>
              <a:chExt cx="1743163" cy="1527928"/>
            </a:xfrm>
          </p:grpSpPr>
          <p:pic>
            <p:nvPicPr>
              <p:cNvPr id="42" name="Graphic 41" descr="Computer outline">
                <a:extLst>
                  <a:ext uri="{FF2B5EF4-FFF2-40B4-BE49-F238E27FC236}">
                    <a16:creationId xmlns:a16="http://schemas.microsoft.com/office/drawing/2014/main" id="{E54789FD-28A7-54B4-C4BF-62B85A3400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14796" b="18537"/>
              <a:stretch/>
            </p:blipFill>
            <p:spPr>
              <a:xfrm>
                <a:off x="1146048" y="4343400"/>
                <a:ext cx="457200" cy="304802"/>
              </a:xfrm>
              <a:prstGeom prst="rect">
                <a:avLst/>
              </a:prstGeom>
            </p:spPr>
          </p:pic>
          <p:pic>
            <p:nvPicPr>
              <p:cNvPr id="43" name="Graphic 42" descr="Server outline">
                <a:extLst>
                  <a:ext uri="{FF2B5EF4-FFF2-40B4-BE49-F238E27FC236}">
                    <a16:creationId xmlns:a16="http://schemas.microsoft.com/office/drawing/2014/main" id="{D67CF43C-49D2-7117-687E-B1B8DB9120E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1058" t="8844" r="5609" b="7823"/>
              <a:stretch/>
            </p:blipFill>
            <p:spPr>
              <a:xfrm>
                <a:off x="1186357" y="4914903"/>
                <a:ext cx="380999" cy="380999"/>
              </a:xfrm>
              <a:prstGeom prst="rect">
                <a:avLst/>
              </a:prstGeom>
            </p:spPr>
          </p:pic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9B050DF-B9F7-7CF2-CF0C-9663E528284A}"/>
                  </a:ext>
                </a:extLst>
              </p:cNvPr>
              <p:cNvCxnSpPr>
                <a:stCxn id="43" idx="0"/>
                <a:endCxn id="42" idx="2"/>
              </p:cNvCxnSpPr>
              <p:nvPr/>
            </p:nvCxnSpPr>
            <p:spPr>
              <a:xfrm flipH="1" flipV="1">
                <a:off x="1374648" y="4648202"/>
                <a:ext cx="2209" cy="2667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2291995D-932D-94F8-E81A-6118B1213980}"/>
                  </a:ext>
                </a:extLst>
              </p:cNvPr>
              <p:cNvCxnSpPr>
                <a:cxnSpLocks/>
                <a:stCxn id="43" idx="1"/>
              </p:cNvCxnSpPr>
              <p:nvPr/>
            </p:nvCxnSpPr>
            <p:spPr>
              <a:xfrm flipH="1">
                <a:off x="783709" y="5105403"/>
                <a:ext cx="40264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EF0C4EC-3570-64AA-783A-40A84FAE0460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H="1">
                <a:off x="1567356" y="5105403"/>
                <a:ext cx="35935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4EAC16E-604B-073C-85DF-C2D50B9A255D}"/>
                  </a:ext>
                </a:extLst>
              </p:cNvPr>
              <p:cNvCxnSpPr>
                <a:cxnSpLocks/>
                <a:endCxn id="49" idx="0"/>
              </p:cNvCxnSpPr>
              <p:nvPr/>
            </p:nvCxnSpPr>
            <p:spPr>
              <a:xfrm flipH="1">
                <a:off x="1056781" y="5302832"/>
                <a:ext cx="317867" cy="26249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8" name="Graphic 47" descr="Man outline">
                <a:extLst>
                  <a:ext uri="{FF2B5EF4-FFF2-40B4-BE49-F238E27FC236}">
                    <a16:creationId xmlns:a16="http://schemas.microsoft.com/office/drawing/2014/main" id="{F03CE84F-0EB9-2BDF-01BF-9707E9D5B3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78909" y="4945641"/>
                <a:ext cx="306000" cy="306000"/>
              </a:xfrm>
              <a:prstGeom prst="rect">
                <a:avLst/>
              </a:prstGeom>
            </p:spPr>
          </p:pic>
          <p:pic>
            <p:nvPicPr>
              <p:cNvPr id="49" name="Picture 2" descr="Free Icon | Refrigerator">
                <a:extLst>
                  <a:ext uri="{FF2B5EF4-FFF2-40B4-BE49-F238E27FC236}">
                    <a16:creationId xmlns:a16="http://schemas.microsoft.com/office/drawing/2014/main" id="{78CC49C1-9990-FF84-19C6-C605E3589E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997" t="15495" r="25782" b="16773"/>
              <a:stretch/>
            </p:blipFill>
            <p:spPr bwMode="auto">
              <a:xfrm>
                <a:off x="950112" y="5565328"/>
                <a:ext cx="213337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Picture 4" descr="Retro tv Icon in iOS7 Minimal Icons">
                <a:extLst>
                  <a:ext uri="{FF2B5EF4-FFF2-40B4-BE49-F238E27FC236}">
                    <a16:creationId xmlns:a16="http://schemas.microsoft.com/office/drawing/2014/main" id="{A6400447-6FD6-267E-9B8D-A8E9589C37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7356" y="5507931"/>
                <a:ext cx="306000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8" descr="Light Bulb Icon Vector Art, Icons, and Graphics for Free Download">
                <a:extLst>
                  <a:ext uri="{FF2B5EF4-FFF2-40B4-BE49-F238E27FC236}">
                    <a16:creationId xmlns:a16="http://schemas.microsoft.com/office/drawing/2014/main" id="{755EBE47-EBAB-9D5A-1E60-AE037C5C8B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00" t="5556" r="75833" b="52083"/>
              <a:stretch/>
            </p:blipFill>
            <p:spPr bwMode="auto">
              <a:xfrm>
                <a:off x="1926709" y="4952402"/>
                <a:ext cx="295363" cy="306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34632A02-9AE3-1696-5931-85CB35835BED}"/>
                  </a:ext>
                </a:extLst>
              </p:cNvPr>
              <p:cNvCxnSpPr>
                <a:cxnSpLocks/>
                <a:stCxn id="43" idx="2"/>
                <a:endCxn id="50" idx="0"/>
              </p:cNvCxnSpPr>
              <p:nvPr/>
            </p:nvCxnSpPr>
            <p:spPr>
              <a:xfrm>
                <a:off x="1376857" y="5295902"/>
                <a:ext cx="343499" cy="21202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3" name="Graphic 52" descr="Server outline">
              <a:extLst>
                <a:ext uri="{FF2B5EF4-FFF2-40B4-BE49-F238E27FC236}">
                  <a16:creationId xmlns:a16="http://schemas.microsoft.com/office/drawing/2014/main" id="{A065DC59-A99C-B92D-A897-44F4A706E2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11058" t="8844" r="5609" b="7823"/>
            <a:stretch/>
          </p:blipFill>
          <p:spPr>
            <a:xfrm>
              <a:off x="4109734" y="5331576"/>
              <a:ext cx="380999" cy="380999"/>
            </a:xfrm>
            <a:prstGeom prst="rect">
              <a:avLst/>
            </a:prstGeom>
          </p:spPr>
        </p:pic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FA3CFD6-EA73-0F39-E81B-289C9957467B}"/>
                </a:ext>
              </a:extLst>
            </p:cNvPr>
            <p:cNvCxnSpPr>
              <a:cxnSpLocks/>
              <a:stCxn id="53" idx="1"/>
            </p:cNvCxnSpPr>
            <p:nvPr/>
          </p:nvCxnSpPr>
          <p:spPr>
            <a:xfrm flipH="1" flipV="1">
              <a:off x="1621847" y="5176910"/>
              <a:ext cx="2487887" cy="34516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D018B0E-E8C3-9479-23AD-F067D28038C1}"/>
                </a:ext>
              </a:extLst>
            </p:cNvPr>
            <p:cNvCxnSpPr>
              <a:cxnSpLocks/>
              <a:stCxn id="53" idx="0"/>
            </p:cNvCxnSpPr>
            <p:nvPr/>
          </p:nvCxnSpPr>
          <p:spPr>
            <a:xfrm flipV="1">
              <a:off x="4300234" y="4369102"/>
              <a:ext cx="443215" cy="96247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B8B138-90DF-C4DC-E5CD-12869C34CF54}"/>
                </a:ext>
              </a:extLst>
            </p:cNvPr>
            <p:cNvCxnSpPr>
              <a:cxnSpLocks/>
              <a:stCxn id="53" idx="3"/>
            </p:cNvCxnSpPr>
            <p:nvPr/>
          </p:nvCxnSpPr>
          <p:spPr>
            <a:xfrm flipV="1">
              <a:off x="4490733" y="5431568"/>
              <a:ext cx="2941281" cy="905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38BA1FF-D71F-1AA1-D8C5-9B4093DD0B26}"/>
                </a:ext>
              </a:extLst>
            </p:cNvPr>
            <p:cNvSpPr txBox="1"/>
            <p:nvPr/>
          </p:nvSpPr>
          <p:spPr>
            <a:xfrm>
              <a:off x="4103900" y="5714055"/>
              <a:ext cx="2096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Internet of Things</a:t>
              </a:r>
              <a:endParaRPr lang="en-SG" b="1" dirty="0"/>
            </a:p>
          </p:txBody>
        </p:sp>
      </p:grpSp>
      <p:pic>
        <p:nvPicPr>
          <p:cNvPr id="6" name="Picture 2">
            <a:extLst>
              <a:ext uri="{FF2B5EF4-FFF2-40B4-BE49-F238E27FC236}">
                <a16:creationId xmlns:a16="http://schemas.microsoft.com/office/drawing/2014/main" id="{7A4AFA55-7EF3-67C7-49F3-AF0DB4EAC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2" r="22061"/>
          <a:stretch/>
        </p:blipFill>
        <p:spPr bwMode="auto">
          <a:xfrm>
            <a:off x="46070" y="71437"/>
            <a:ext cx="251939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5308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C692-18C7-96E7-C788-0C9F9EB12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Internet of Things (IoT)?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D996CA-1241-86F0-B078-E963E9CF7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1E2104-5BC6-4EDA-94D4-A0ABA58DE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7CF8E8-AF65-C625-D15A-DE1C2CA88D7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8"/>
          <a:stretch/>
        </p:blipFill>
        <p:spPr>
          <a:xfrm>
            <a:off x="600403" y="1253857"/>
            <a:ext cx="7943194" cy="4991636"/>
          </a:xfrm>
        </p:spPr>
      </p:pic>
    </p:spTree>
    <p:extLst>
      <p:ext uri="{BB962C8B-B14F-4D97-AF65-F5344CB8AC3E}">
        <p14:creationId xmlns:p14="http://schemas.microsoft.com/office/powerpoint/2010/main" val="2805435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17069-9ACE-3BDF-01BB-61FD2276A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Internet of Things (IoT)?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C7AF5-7299-8979-C299-A41D1ABE2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53CB9-B802-D28F-1BF4-20D6E6E43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A4DD9AC-F975-1DD6-ED65-68CC9E95558B}"/>
              </a:ext>
            </a:extLst>
          </p:cNvPr>
          <p:cNvSpPr txBox="1">
            <a:spLocks/>
          </p:cNvSpPr>
          <p:nvPr/>
        </p:nvSpPr>
        <p:spPr>
          <a:xfrm>
            <a:off x="457200" y="1219200"/>
            <a:ext cx="8229600" cy="513715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IoT has emerged as an important technology with applications in many fields:</a:t>
            </a:r>
            <a:endParaRPr lang="en-S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859399-C3CE-5E27-D498-491CB1C5425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l="33600" t="36456" r="17199" b="9369"/>
          <a:stretch/>
        </p:blipFill>
        <p:spPr>
          <a:xfrm>
            <a:off x="1371592" y="2209800"/>
            <a:ext cx="6400816" cy="396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4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076C8-4E4B-6A46-92A2-0625CA03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for Data Collection and Beyond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DD3E2-D3FE-51EF-6A59-A1AB3B3DF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11CA6-F45A-C669-4484-259F3901C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C0BDD6-2108-F878-3A25-5AECC2FA360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219200"/>
            <a:ext cx="8229600" cy="5137150"/>
          </a:xfrm>
        </p:spPr>
        <p:txBody>
          <a:bodyPr/>
          <a:lstStyle/>
          <a:p>
            <a:r>
              <a:rPr lang="en-US" dirty="0"/>
              <a:t>Data exchanged by IoT devices are typically collected from </a:t>
            </a:r>
            <a:r>
              <a:rPr lang="en-US" b="1" dirty="0"/>
              <a:t>sensors</a:t>
            </a:r>
            <a:r>
              <a:rPr lang="en-US" dirty="0"/>
              <a:t>:</a:t>
            </a:r>
            <a:endParaRPr lang="en-SG" dirty="0"/>
          </a:p>
        </p:txBody>
      </p:sp>
      <p:pic>
        <p:nvPicPr>
          <p:cNvPr id="6150" name="Picture 6" descr="IoT Connected Pipelines: Sensors – Vividcomm">
            <a:extLst>
              <a:ext uri="{FF2B5EF4-FFF2-40B4-BE49-F238E27FC236}">
                <a16:creationId xmlns:a16="http://schemas.microsoft.com/office/drawing/2014/main" id="{D81FB346-DA3B-E0EA-5F8A-2968E5C023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5" b="4520"/>
          <a:stretch/>
        </p:blipFill>
        <p:spPr bwMode="auto">
          <a:xfrm>
            <a:off x="1679488" y="2074129"/>
            <a:ext cx="5474128" cy="4206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5043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434FD-F25C-D218-3EF2-EF70B30DE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IoT for Data Collection and Beyond (cont.)</a:t>
            </a:r>
            <a:endParaRPr lang="en-S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5FEE31-A0E7-3DA4-3919-726A133E1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SWS3025 (2024) Lecture 1 – Introduction to Artificial Intelligence of Things (AIoT)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EC0BD8-7A2A-403D-2DD3-F9C5BDFE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24A89-909B-4BA1-940E-23EAC9404E5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5396D2-F431-8DF2-6138-BBADB06ACF9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sensor data collected are sent over the Internet to a server for storage in a database.</a:t>
            </a:r>
          </a:p>
          <a:p>
            <a:r>
              <a:rPr lang="en-US" dirty="0"/>
              <a:t>The stored data may be subjected to further processing.</a:t>
            </a:r>
          </a:p>
          <a:p>
            <a:r>
              <a:rPr lang="en-SG" dirty="0"/>
              <a:t>In real-world IoT applications, the processed sensor data is used to provide </a:t>
            </a:r>
            <a:r>
              <a:rPr lang="en-SG" u="sng" dirty="0"/>
              <a:t>information and services</a:t>
            </a:r>
            <a:r>
              <a:rPr lang="en-SG" dirty="0"/>
              <a:t>.</a:t>
            </a:r>
          </a:p>
          <a:p>
            <a:r>
              <a:rPr lang="en-US" dirty="0"/>
              <a:t>This basic IoT data collection, storage and processing architecture is known as </a:t>
            </a:r>
            <a:r>
              <a:rPr lang="en-US" b="1" dirty="0"/>
              <a:t>cloud architecture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8684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3299</TotalTime>
  <Words>2635</Words>
  <Application>Microsoft Office PowerPoint</Application>
  <PresentationFormat>On-screen Show (4:3)</PresentationFormat>
  <Paragraphs>298</Paragraphs>
  <Slides>31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Bookman Old Style</vt:lpstr>
      <vt:lpstr>Calibri</vt:lpstr>
      <vt:lpstr>Gill Sans MT</vt:lpstr>
      <vt:lpstr>Wingdings</vt:lpstr>
      <vt:lpstr>Wingdings 3</vt:lpstr>
      <vt:lpstr>Origin</vt:lpstr>
      <vt:lpstr>Introduction to  Artificial Intelligence of Things (AIoT) Artificial Intelligence of Things (SWS3025)  NUS SoC Summer Workshop 2024</vt:lpstr>
      <vt:lpstr>Learning Objectives</vt:lpstr>
      <vt:lpstr>What is Internet of Things (IoT)?</vt:lpstr>
      <vt:lpstr>What is Internet of Things (IoT)? (cont.)</vt:lpstr>
      <vt:lpstr>What is Internet of Things (IoT)? (cont.)</vt:lpstr>
      <vt:lpstr>What is Internet of Things (IoT)? (cont.)</vt:lpstr>
      <vt:lpstr>What is Internet of Things (IoT)? (cont.)</vt:lpstr>
      <vt:lpstr>IoT for Data Collection and Beyond</vt:lpstr>
      <vt:lpstr>IoT for Data Collection and Beyond (cont.)</vt:lpstr>
      <vt:lpstr>IoT for Data Collection and Beyond (cont.)</vt:lpstr>
      <vt:lpstr>What is IoT System?</vt:lpstr>
      <vt:lpstr>What is IoT System? (cont.)</vt:lpstr>
      <vt:lpstr>What is IoT System? (cont.)</vt:lpstr>
      <vt:lpstr>What is IoT System? (cont.)</vt:lpstr>
      <vt:lpstr>What is Artificial Intelligence of Things (AIoT)</vt:lpstr>
      <vt:lpstr>What is Artificial Intelligence of Things (AIoT) (cont.)</vt:lpstr>
      <vt:lpstr>What is Artificial Intelligence of Things (AIoT) (cont.)</vt:lpstr>
      <vt:lpstr>What is Artificial Intelligence of Things (AIoT) (cont.)</vt:lpstr>
      <vt:lpstr>What is Artificial Intelligence (AI)?</vt:lpstr>
      <vt:lpstr>What is Artificial Intelligence (AI)? (cont.)</vt:lpstr>
      <vt:lpstr>More About Machine Learning</vt:lpstr>
      <vt:lpstr>More About Machine Learning (cont.)</vt:lpstr>
      <vt:lpstr>AIoT – The Whole is Greater than the Sum of the Parts</vt:lpstr>
      <vt:lpstr>AIoT – The Whole is Greater than the Sum of the Parts (cont.)</vt:lpstr>
      <vt:lpstr>AIoT Case Study Walk-through</vt:lpstr>
      <vt:lpstr>AIoT Case Study Walk-through (cont.)</vt:lpstr>
      <vt:lpstr>AIoT Case Study Walk-through (cont.)</vt:lpstr>
      <vt:lpstr>AIoT Case Study Walk-through (cont.)</vt:lpstr>
      <vt:lpstr>AIoT Case Study Walk-through (cont.)</vt:lpstr>
      <vt:lpstr>Summary</vt:lpstr>
      <vt:lpstr>Summary (cont.)</vt:lpstr>
    </vt:vector>
  </TitlesOfParts>
  <Company>National University of Singapore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Tan Wee Kek</dc:creator>
  <cp:lastModifiedBy>Wee Kek Tan</cp:lastModifiedBy>
  <cp:revision>638</cp:revision>
  <dcterms:created xsi:type="dcterms:W3CDTF">2013-01-03T15:14:11Z</dcterms:created>
  <dcterms:modified xsi:type="dcterms:W3CDTF">2024-05-17T11:53:08Z</dcterms:modified>
</cp:coreProperties>
</file>

<file path=docProps/thumbnail.jpeg>
</file>